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8" r:id="rId1"/>
  </p:sldMasterIdLst>
  <p:notesMasterIdLst>
    <p:notesMasterId r:id="rId29"/>
  </p:notesMasterIdLst>
  <p:handoutMasterIdLst>
    <p:handoutMasterId r:id="rId30"/>
  </p:handoutMasterIdLst>
  <p:sldIdLst>
    <p:sldId id="265" r:id="rId2"/>
    <p:sldId id="266" r:id="rId3"/>
    <p:sldId id="256" r:id="rId4"/>
    <p:sldId id="257" r:id="rId5"/>
    <p:sldId id="267" r:id="rId6"/>
    <p:sldId id="258" r:id="rId7"/>
    <p:sldId id="283" r:id="rId8"/>
    <p:sldId id="269" r:id="rId9"/>
    <p:sldId id="268" r:id="rId10"/>
    <p:sldId id="279" r:id="rId11"/>
    <p:sldId id="275" r:id="rId12"/>
    <p:sldId id="270" r:id="rId13"/>
    <p:sldId id="276" r:id="rId14"/>
    <p:sldId id="277" r:id="rId15"/>
    <p:sldId id="284" r:id="rId16"/>
    <p:sldId id="271" r:id="rId17"/>
    <p:sldId id="281" r:id="rId18"/>
    <p:sldId id="272" r:id="rId19"/>
    <p:sldId id="278" r:id="rId20"/>
    <p:sldId id="274" r:id="rId21"/>
    <p:sldId id="282" r:id="rId22"/>
    <p:sldId id="260" r:id="rId23"/>
    <p:sldId id="264" r:id="rId24"/>
    <p:sldId id="263" r:id="rId25"/>
    <p:sldId id="261" r:id="rId26"/>
    <p:sldId id="259" r:id="rId27"/>
    <p:sldId id="262" r:id="rId28"/>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82149" autoAdjust="0"/>
  </p:normalViewPr>
  <p:slideViewPr>
    <p:cSldViewPr snapToGrid="0">
      <p:cViewPr>
        <p:scale>
          <a:sx n="150" d="100"/>
          <a:sy n="150" d="100"/>
        </p:scale>
        <p:origin x="-4986" y="-20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a:extLst>
              <a:ext uri="{FF2B5EF4-FFF2-40B4-BE49-F238E27FC236}">
                <a16:creationId xmlns:a16="http://schemas.microsoft.com/office/drawing/2014/main" id="{FDC4832E-E288-23F5-C4B5-C334E3BB817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a:extLst>
              <a:ext uri="{FF2B5EF4-FFF2-40B4-BE49-F238E27FC236}">
                <a16:creationId xmlns:a16="http://schemas.microsoft.com/office/drawing/2014/main" id="{134B099A-4BCA-723D-EEBA-1B608AC908D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A7C98D9-0C56-4138-B075-2A7691468C66}" type="datetimeFigureOut">
              <a:rPr lang="it-IT" smtClean="0"/>
              <a:t>10/01/2023</a:t>
            </a:fld>
            <a:endParaRPr lang="it-IT"/>
          </a:p>
        </p:txBody>
      </p:sp>
      <p:sp>
        <p:nvSpPr>
          <p:cNvPr id="4" name="Segnaposto piè di pagina 3">
            <a:extLst>
              <a:ext uri="{FF2B5EF4-FFF2-40B4-BE49-F238E27FC236}">
                <a16:creationId xmlns:a16="http://schemas.microsoft.com/office/drawing/2014/main" id="{E10BE9A1-CE27-098D-534F-C65FE656A13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5" name="Segnaposto numero diapositiva 4">
            <a:extLst>
              <a:ext uri="{FF2B5EF4-FFF2-40B4-BE49-F238E27FC236}">
                <a16:creationId xmlns:a16="http://schemas.microsoft.com/office/drawing/2014/main" id="{905AA2D4-3D94-432C-614F-C6BE67C29DD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E665924-CA9D-4DED-8CB3-B970A430AB51}" type="slidenum">
              <a:rPr lang="it-IT" smtClean="0"/>
              <a:t>‹N›</a:t>
            </a:fld>
            <a:endParaRPr lang="it-IT"/>
          </a:p>
        </p:txBody>
      </p:sp>
    </p:spTree>
    <p:extLst>
      <p:ext uri="{BB962C8B-B14F-4D97-AF65-F5344CB8AC3E}">
        <p14:creationId xmlns:p14="http://schemas.microsoft.com/office/powerpoint/2010/main" val="59036260"/>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1T21:29:10.219"/>
    </inkml:context>
    <inkml:brush xml:id="br0">
      <inkml:brushProperty name="width" value="0.05" units="cm"/>
      <inkml:brushProperty name="height" value="0.05" units="cm"/>
    </inkml:brush>
  </inkml:definitions>
  <inkml:trace contextRef="#ctx0" brushRef="#br0">1 0 32</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BE45C3F-DC03-4014-B798-35745196F815}" type="datetimeFigureOut">
              <a:rPr lang="it-IT" smtClean="0"/>
              <a:t>10/01/2023</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1A8AE5B-5D81-4EA0-A023-C6B8D8B1E780}" type="slidenum">
              <a:rPr lang="it-IT" smtClean="0"/>
              <a:t>‹N›</a:t>
            </a:fld>
            <a:endParaRPr lang="it-IT"/>
          </a:p>
        </p:txBody>
      </p:sp>
    </p:spTree>
    <p:extLst>
      <p:ext uri="{BB962C8B-B14F-4D97-AF65-F5344CB8AC3E}">
        <p14:creationId xmlns:p14="http://schemas.microsoft.com/office/powerpoint/2010/main" val="12115461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gn="l"/>
            <a:r>
              <a:rPr lang="en-US" sz="1200">
                <a:latin typeface="CMU Concrete" panose="02000603000000000000" pitchFamily="2" charset="0"/>
                <a:ea typeface="CMU Concrete" panose="02000603000000000000" pitchFamily="2" charset="0"/>
                <a:cs typeface="CMU Concrete" panose="02000603000000000000" pitchFamily="2" charset="0"/>
              </a:rPr>
              <a:t>A food classification problem in Deep Learning is a type of problem where the </a:t>
            </a:r>
            <a:r>
              <a:rPr lang="en-US" sz="1200" b="1">
                <a:latin typeface="CMU Concrete" panose="02000603000000000000" pitchFamily="2" charset="0"/>
                <a:ea typeface="CMU Concrete" panose="02000603000000000000" pitchFamily="2" charset="0"/>
                <a:cs typeface="CMU Concrete" panose="02000603000000000000" pitchFamily="2" charset="0"/>
              </a:rPr>
              <a:t>goal </a:t>
            </a:r>
            <a:r>
              <a:rPr lang="en-US" sz="1200">
                <a:latin typeface="CMU Concrete" panose="02000603000000000000" pitchFamily="2" charset="0"/>
                <a:ea typeface="CMU Concrete" panose="02000603000000000000" pitchFamily="2" charset="0"/>
                <a:cs typeface="CMU Concrete" panose="02000603000000000000" pitchFamily="2" charset="0"/>
              </a:rPr>
              <a:t>is to accurately classify food items into predefined categories. This might involve categorizing different types of fruits, vegetables, meats, or other types of food into specific classes.</a:t>
            </a:r>
          </a:p>
          <a:p>
            <a:pPr algn="l"/>
            <a:endParaRPr lang="en-US" sz="1200">
              <a:latin typeface="CMU Concrete" panose="02000603000000000000" pitchFamily="2" charset="0"/>
              <a:ea typeface="CMU Concrete" panose="02000603000000000000" pitchFamily="2" charset="0"/>
              <a:cs typeface="CMU Concrete" panose="02000603000000000000" pitchFamily="2" charset="0"/>
            </a:endParaRPr>
          </a:p>
          <a:p>
            <a:pPr algn="l"/>
            <a:r>
              <a:rPr lang="en-US" sz="1200">
                <a:latin typeface="CMU Concrete" panose="02000603000000000000" pitchFamily="2" charset="0"/>
                <a:ea typeface="CMU Concrete" panose="02000603000000000000" pitchFamily="2" charset="0"/>
                <a:cs typeface="CMU Concrete" panose="02000603000000000000" pitchFamily="2" charset="0"/>
              </a:rPr>
              <a:t>To solve it, you would typically start by collecting a large dataset of images or other types of data that represent different types of food. In this specific project it will be used the </a:t>
            </a:r>
            <a:r>
              <a:rPr lang="en-US" sz="1200" i="1">
                <a:latin typeface="CMU Concrete" panose="02000603000000000000" pitchFamily="2" charset="0"/>
                <a:ea typeface="CMU Concrete" panose="02000603000000000000" pitchFamily="2" charset="0"/>
                <a:cs typeface="CMU Concrete" panose="02000603000000000000" pitchFamily="2" charset="0"/>
              </a:rPr>
              <a:t>Example Food Images </a:t>
            </a:r>
            <a:r>
              <a:rPr lang="en-US" sz="1200">
                <a:latin typeface="CMU Concrete" panose="02000603000000000000" pitchFamily="2" charset="0"/>
                <a:ea typeface="CMU Concrete" panose="02000603000000000000" pitchFamily="2" charset="0"/>
                <a:cs typeface="CMU Concrete" panose="02000603000000000000" pitchFamily="2" charset="0"/>
              </a:rPr>
              <a:t>data set that contains </a:t>
            </a:r>
            <a:r>
              <a:rPr lang="en-US" sz="1200" b="1">
                <a:latin typeface="CMU Concrete" panose="02000603000000000000" pitchFamily="2" charset="0"/>
                <a:ea typeface="CMU Concrete" panose="02000603000000000000" pitchFamily="2" charset="0"/>
                <a:cs typeface="CMU Concrete" panose="02000603000000000000" pitchFamily="2" charset="0"/>
              </a:rPr>
              <a:t>978</a:t>
            </a:r>
            <a:r>
              <a:rPr lang="en-US" sz="1200">
                <a:latin typeface="CMU Concrete" panose="02000603000000000000" pitchFamily="2" charset="0"/>
                <a:ea typeface="CMU Concrete" panose="02000603000000000000" pitchFamily="2" charset="0"/>
                <a:cs typeface="CMU Concrete" panose="02000603000000000000" pitchFamily="2" charset="0"/>
              </a:rPr>
              <a:t> photographs of food in </a:t>
            </a:r>
            <a:r>
              <a:rPr lang="en-US" sz="1200" b="1">
                <a:latin typeface="CMU Concrete" panose="02000603000000000000" pitchFamily="2" charset="0"/>
                <a:ea typeface="CMU Concrete" panose="02000603000000000000" pitchFamily="2" charset="0"/>
                <a:cs typeface="CMU Concrete" panose="02000603000000000000" pitchFamily="2" charset="0"/>
              </a:rPr>
              <a:t>nine classes.</a:t>
            </a:r>
            <a:endParaRPr lang="en-US" sz="1200">
              <a:latin typeface="CMU Concrete" panose="02000603000000000000" pitchFamily="2" charset="0"/>
              <a:ea typeface="CMU Concrete" panose="02000603000000000000" pitchFamily="2" charset="0"/>
              <a:cs typeface="CMU Concrete" panose="02000603000000000000" pitchFamily="2" charset="0"/>
            </a:endParaRPr>
          </a:p>
          <a:p>
            <a:pPr algn="l"/>
            <a:endParaRPr lang="en-US" sz="1200">
              <a:latin typeface="CMU Concrete" panose="02000603000000000000" pitchFamily="2" charset="0"/>
              <a:ea typeface="CMU Concrete" panose="02000603000000000000" pitchFamily="2" charset="0"/>
              <a:cs typeface="CMU Concrete" panose="02000603000000000000" pitchFamily="2" charset="0"/>
            </a:endParaRPr>
          </a:p>
          <a:p>
            <a:pPr algn="l"/>
            <a:r>
              <a:rPr lang="en-US" sz="1200">
                <a:latin typeface="CMU Concrete" panose="02000603000000000000" pitchFamily="2" charset="0"/>
                <a:ea typeface="CMU Concrete" panose="02000603000000000000" pitchFamily="2" charset="0"/>
                <a:cs typeface="CMU Concrete" panose="02000603000000000000" pitchFamily="2" charset="0"/>
              </a:rPr>
              <a:t>The literature suggests to use a Convolutional Neural Network (CNN) Deep Learning architecture in order to recognize and classify different types of food based on the input data, because </a:t>
            </a:r>
            <a:r>
              <a:rPr lang="en-US" b="0" i="0">
                <a:solidFill>
                  <a:srgbClr val="D1D5DB"/>
                </a:solidFill>
                <a:effectLst/>
                <a:latin typeface="Söhne"/>
              </a:rPr>
              <a:t>they are particularly well-suited for image classification tasks. This is because CNNs are designed to automatically learn features from images and identify patterns and characteristics that are relevant for classification.</a:t>
            </a:r>
            <a:endParaRPr lang="en-US" sz="1200">
              <a:latin typeface="CMU Concrete" panose="02000603000000000000" pitchFamily="2" charset="0"/>
              <a:ea typeface="CMU Concrete" panose="02000603000000000000" pitchFamily="2" charset="0"/>
              <a:cs typeface="CMU Concrete" panose="02000603000000000000" pitchFamily="2" charset="0"/>
            </a:endParaRPr>
          </a:p>
          <a:p>
            <a:pPr algn="l"/>
            <a:endParaRPr lang="en-US" sz="1200">
              <a:latin typeface="CMU Concrete" panose="02000603000000000000" pitchFamily="2" charset="0"/>
              <a:ea typeface="CMU Concrete" panose="02000603000000000000" pitchFamily="2" charset="0"/>
              <a:cs typeface="CMU Concrete" panose="02000603000000000000" pitchFamily="2" charset="0"/>
            </a:endParaRPr>
          </a:p>
          <a:p>
            <a:pPr algn="l"/>
            <a:r>
              <a:rPr lang="en-US" sz="1200">
                <a:latin typeface="CMU Concrete" panose="02000603000000000000" pitchFamily="2" charset="0"/>
                <a:ea typeface="CMU Concrete" panose="02000603000000000000" pitchFamily="2" charset="0"/>
                <a:cs typeface="CMU Concrete" panose="02000603000000000000" pitchFamily="2" charset="0"/>
              </a:rPr>
              <a:t>Once the model has been trained, it can then be use it to classify new images or other types of data and predict which class each food item belongs to. </a:t>
            </a:r>
          </a:p>
          <a:p>
            <a:pPr algn="l"/>
            <a:r>
              <a:rPr lang="en-US" sz="1200">
                <a:latin typeface="CMU Concrete" panose="02000603000000000000" pitchFamily="2" charset="0"/>
                <a:ea typeface="CMU Concrete" panose="02000603000000000000" pitchFamily="2" charset="0"/>
                <a:cs typeface="CMU Concrete" panose="02000603000000000000" pitchFamily="2" charset="0"/>
              </a:rPr>
              <a:t>This output can be useful in a variety of applications, such as creating a food recognition app that helps people identify different types of food, or developing a system that can automatically sort and organize food items in a warehouse or grocery store.</a:t>
            </a:r>
          </a:p>
          <a:p>
            <a:endParaRPr lang="it-IT"/>
          </a:p>
        </p:txBody>
      </p:sp>
      <p:sp>
        <p:nvSpPr>
          <p:cNvPr id="4" name="Segnaposto numero diapositiva 3"/>
          <p:cNvSpPr>
            <a:spLocks noGrp="1"/>
          </p:cNvSpPr>
          <p:nvPr>
            <p:ph type="sldNum" sz="quarter" idx="5"/>
          </p:nvPr>
        </p:nvSpPr>
        <p:spPr/>
        <p:txBody>
          <a:bodyPr/>
          <a:lstStyle/>
          <a:p>
            <a:fld id="{41A8AE5B-5D81-4EA0-A023-C6B8D8B1E780}" type="slidenum">
              <a:rPr lang="it-IT" smtClean="0"/>
              <a:t>6</a:t>
            </a:fld>
            <a:endParaRPr lang="it-IT"/>
          </a:p>
        </p:txBody>
      </p:sp>
    </p:spTree>
    <p:extLst>
      <p:ext uri="{BB962C8B-B14F-4D97-AF65-F5344CB8AC3E}">
        <p14:creationId xmlns:p14="http://schemas.microsoft.com/office/powerpoint/2010/main" val="12875622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b="0" i="0">
                <a:solidFill>
                  <a:srgbClr val="444444"/>
                </a:solidFill>
                <a:effectLst/>
                <a:latin typeface="Open Sans" panose="020B0606030504020204" pitchFamily="34" charset="0"/>
              </a:rPr>
              <a:t>When we put these two things together — a depthwise convolution followed by a pointwise convolution — the result is called a depthwise separable convolution. A regular convolution does both filtering and combining in a single go, but with a depthwise separable convolution these two operations are done as separate steps.</a:t>
            </a:r>
            <a:endParaRPr lang="it-IT"/>
          </a:p>
        </p:txBody>
      </p:sp>
      <p:sp>
        <p:nvSpPr>
          <p:cNvPr id="4" name="Segnaposto numero diapositiva 3"/>
          <p:cNvSpPr>
            <a:spLocks noGrp="1"/>
          </p:cNvSpPr>
          <p:nvPr>
            <p:ph type="sldNum" sz="quarter" idx="5"/>
          </p:nvPr>
        </p:nvSpPr>
        <p:spPr/>
        <p:txBody>
          <a:bodyPr/>
          <a:lstStyle/>
          <a:p>
            <a:fld id="{41A8AE5B-5D81-4EA0-A023-C6B8D8B1E780}" type="slidenum">
              <a:rPr lang="it-IT" smtClean="0"/>
              <a:t>15</a:t>
            </a:fld>
            <a:endParaRPr lang="it-IT"/>
          </a:p>
        </p:txBody>
      </p:sp>
    </p:spTree>
    <p:extLst>
      <p:ext uri="{BB962C8B-B14F-4D97-AF65-F5344CB8AC3E}">
        <p14:creationId xmlns:p14="http://schemas.microsoft.com/office/powerpoint/2010/main" val="27244500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41A8AE5B-5D81-4EA0-A023-C6B8D8B1E780}" type="slidenum">
              <a:rPr lang="it-IT" smtClean="0"/>
              <a:t>16</a:t>
            </a:fld>
            <a:endParaRPr lang="it-IT"/>
          </a:p>
        </p:txBody>
      </p:sp>
    </p:spTree>
    <p:extLst>
      <p:ext uri="{BB962C8B-B14F-4D97-AF65-F5344CB8AC3E}">
        <p14:creationId xmlns:p14="http://schemas.microsoft.com/office/powerpoint/2010/main" val="4965140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41A8AE5B-5D81-4EA0-A023-C6B8D8B1E780}" type="slidenum">
              <a:rPr lang="it-IT" smtClean="0"/>
              <a:t>17</a:t>
            </a:fld>
            <a:endParaRPr lang="it-IT"/>
          </a:p>
        </p:txBody>
      </p:sp>
    </p:spTree>
    <p:extLst>
      <p:ext uri="{BB962C8B-B14F-4D97-AF65-F5344CB8AC3E}">
        <p14:creationId xmlns:p14="http://schemas.microsoft.com/office/powerpoint/2010/main" val="35278264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indent="0">
              <a:buFontTx/>
              <a:buNone/>
            </a:pPr>
            <a:r>
              <a:rPr lang="it-IT" b="1"/>
              <a:t>Positive results: </a:t>
            </a:r>
          </a:p>
          <a:p>
            <a:pPr marL="285750" indent="-285750">
              <a:buFontTx/>
              <a:buChar char="-"/>
            </a:pPr>
            <a:r>
              <a:rPr lang="en-US"/>
              <a:t>The first positive results is shown by the accuracy values obtained by the MobileNetV2: the preprocessing, the Data Integration and Data Augmentation on the train set have been useful to let the model learn the necessary features to predict the test images. High accuracy is visible both on the training set, but also on the validation and test set, allowing to state that the model does not overfit/underfit.</a:t>
            </a:r>
          </a:p>
          <a:p>
            <a:pPr marL="285750" indent="-285750">
              <a:buFontTx/>
              <a:buChar char="-"/>
            </a:pPr>
            <a:r>
              <a:rPr lang="en-US"/>
              <a:t>The second positive result is derived from the model itself, with respect to the other ones: MobileNetV2 is faster than the VGG16 and the ResNet50 in obtaining in less epochs a high accuracy and high recall results.</a:t>
            </a:r>
          </a:p>
          <a:p>
            <a:pPr marL="285750" indent="-285750">
              <a:buFontTx/>
              <a:buChar char="-"/>
            </a:pPr>
            <a:r>
              <a:rPr lang="en-US"/>
              <a:t>The solution presented consider also a rejection class, in order to give to the model the possibility to return a class that is not food in case a different image is feeded into it. Furthermore, another option that the model has is, in case the probability computed is lower than 50%, to be able to reply that is not able to provide a clear answer to the image feeded.</a:t>
            </a:r>
          </a:p>
          <a:p>
            <a:pPr marL="285750" indent="-285750">
              <a:buFontTx/>
              <a:buChar char="-"/>
            </a:pPr>
            <a:endParaRPr lang="en-AT"/>
          </a:p>
          <a:p>
            <a:r>
              <a:rPr lang="it-IT" b="1"/>
              <a:t>Negative results:</a:t>
            </a:r>
          </a:p>
          <a:p>
            <a:pPr marL="285750" indent="-285750">
              <a:buFontTx/>
              <a:buChar char="-"/>
            </a:pPr>
            <a:r>
              <a:rPr lang="en-US"/>
              <a:t>The first negative result can be seen looking at the original images: the total amount of less than a 1000 and the need to apply Data Augmentation, can be considered as the reason why the model perform very well, but it is not able to reach more than 92% of accuracy on the validation set and, by consequence, around 90% on the test set. </a:t>
            </a:r>
          </a:p>
          <a:p>
            <a:pPr marL="285750" indent="-285750">
              <a:buFontTx/>
              <a:buChar char="-"/>
            </a:pPr>
            <a:r>
              <a:rPr lang="en-US"/>
              <a:t>For some of the images it is difficult, sometimes also for a human, to understand the difference between certain classes: for instance, sushi and sashimi. In some images in the sushi folder, some images contains both sushi and sashimi but the images itself are labeled as sushi. This can lead the model to perform not as its maximum capacity.</a:t>
            </a:r>
          </a:p>
          <a:p>
            <a:pPr marL="285750" indent="-285750">
              <a:buFontTx/>
              <a:buChar char="-"/>
            </a:pPr>
            <a:r>
              <a:rPr lang="en-US"/>
              <a:t>The solution presented required using Google Colab in addition to Google Drive. Without the use of the GPU (often not enough to train all the custom model and the one used for transfer learning, the VGG16 and the ResNet ones were difficult to train on it, often leading to the session to crash and the need to restart again. The possibility to train all the models on your own machine could be an improvement. </a:t>
            </a:r>
            <a:endParaRPr lang="en-AT"/>
          </a:p>
          <a:p>
            <a:endParaRPr lang="it-IT"/>
          </a:p>
        </p:txBody>
      </p:sp>
      <p:sp>
        <p:nvSpPr>
          <p:cNvPr id="4" name="Segnaposto numero diapositiva 3"/>
          <p:cNvSpPr>
            <a:spLocks noGrp="1"/>
          </p:cNvSpPr>
          <p:nvPr>
            <p:ph type="sldNum" sz="quarter" idx="5"/>
          </p:nvPr>
        </p:nvSpPr>
        <p:spPr/>
        <p:txBody>
          <a:bodyPr/>
          <a:lstStyle/>
          <a:p>
            <a:fld id="{41A8AE5B-5D81-4EA0-A023-C6B8D8B1E780}" type="slidenum">
              <a:rPr lang="it-IT" smtClean="0"/>
              <a:t>18</a:t>
            </a:fld>
            <a:endParaRPr lang="it-IT"/>
          </a:p>
        </p:txBody>
      </p:sp>
    </p:spTree>
    <p:extLst>
      <p:ext uri="{BB962C8B-B14F-4D97-AF65-F5344CB8AC3E}">
        <p14:creationId xmlns:p14="http://schemas.microsoft.com/office/powerpoint/2010/main" val="17262645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41A8AE5B-5D81-4EA0-A023-C6B8D8B1E780}" type="slidenum">
              <a:rPr lang="it-IT" smtClean="0"/>
              <a:t>20</a:t>
            </a:fld>
            <a:endParaRPr lang="it-IT"/>
          </a:p>
        </p:txBody>
      </p:sp>
    </p:spTree>
    <p:extLst>
      <p:ext uri="{BB962C8B-B14F-4D97-AF65-F5344CB8AC3E}">
        <p14:creationId xmlns:p14="http://schemas.microsoft.com/office/powerpoint/2010/main" val="39599851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gn="l"/>
            <a:r>
              <a:rPr lang="en-US" sz="1200">
                <a:latin typeface="CMU Concrete" panose="02000603000000000000" pitchFamily="2" charset="0"/>
                <a:ea typeface="CMU Concrete" panose="02000603000000000000" pitchFamily="2" charset="0"/>
                <a:cs typeface="CMU Concrete" panose="02000603000000000000" pitchFamily="2" charset="0"/>
              </a:rPr>
              <a:t>A food classification problem in Deep Learning is a type of problem where the </a:t>
            </a:r>
            <a:r>
              <a:rPr lang="en-US" sz="1200" b="1">
                <a:latin typeface="CMU Concrete" panose="02000603000000000000" pitchFamily="2" charset="0"/>
                <a:ea typeface="CMU Concrete" panose="02000603000000000000" pitchFamily="2" charset="0"/>
                <a:cs typeface="CMU Concrete" panose="02000603000000000000" pitchFamily="2" charset="0"/>
              </a:rPr>
              <a:t>goal </a:t>
            </a:r>
            <a:r>
              <a:rPr lang="en-US" sz="1200">
                <a:latin typeface="CMU Concrete" panose="02000603000000000000" pitchFamily="2" charset="0"/>
                <a:ea typeface="CMU Concrete" panose="02000603000000000000" pitchFamily="2" charset="0"/>
                <a:cs typeface="CMU Concrete" panose="02000603000000000000" pitchFamily="2" charset="0"/>
              </a:rPr>
              <a:t>is to accurately classify food items into predefined categories. This might involve categorizing different types of fruits, vegetables, meats, or other types of food into specific classes.</a:t>
            </a:r>
          </a:p>
          <a:p>
            <a:pPr algn="l"/>
            <a:endParaRPr lang="en-US" sz="1200">
              <a:latin typeface="CMU Concrete" panose="02000603000000000000" pitchFamily="2" charset="0"/>
              <a:ea typeface="CMU Concrete" panose="02000603000000000000" pitchFamily="2" charset="0"/>
              <a:cs typeface="CMU Concrete" panose="02000603000000000000" pitchFamily="2" charset="0"/>
            </a:endParaRPr>
          </a:p>
          <a:p>
            <a:pPr algn="l"/>
            <a:r>
              <a:rPr lang="en-US" sz="1200">
                <a:latin typeface="CMU Concrete" panose="02000603000000000000" pitchFamily="2" charset="0"/>
                <a:ea typeface="CMU Concrete" panose="02000603000000000000" pitchFamily="2" charset="0"/>
                <a:cs typeface="CMU Concrete" panose="02000603000000000000" pitchFamily="2" charset="0"/>
              </a:rPr>
              <a:t>To solve it, you would typically start by collecting a large dataset of images or other types of data that represent different types of food. In this specific project it will be used the </a:t>
            </a:r>
            <a:r>
              <a:rPr lang="en-US" sz="1200" i="1">
                <a:latin typeface="CMU Concrete" panose="02000603000000000000" pitchFamily="2" charset="0"/>
                <a:ea typeface="CMU Concrete" panose="02000603000000000000" pitchFamily="2" charset="0"/>
                <a:cs typeface="CMU Concrete" panose="02000603000000000000" pitchFamily="2" charset="0"/>
              </a:rPr>
              <a:t>Example Food Images </a:t>
            </a:r>
            <a:r>
              <a:rPr lang="en-US" sz="1200">
                <a:latin typeface="CMU Concrete" panose="02000603000000000000" pitchFamily="2" charset="0"/>
                <a:ea typeface="CMU Concrete" panose="02000603000000000000" pitchFamily="2" charset="0"/>
                <a:cs typeface="CMU Concrete" panose="02000603000000000000" pitchFamily="2" charset="0"/>
              </a:rPr>
              <a:t>data set that contains </a:t>
            </a:r>
            <a:r>
              <a:rPr lang="en-US" sz="1200" b="1">
                <a:latin typeface="CMU Concrete" panose="02000603000000000000" pitchFamily="2" charset="0"/>
                <a:ea typeface="CMU Concrete" panose="02000603000000000000" pitchFamily="2" charset="0"/>
                <a:cs typeface="CMU Concrete" panose="02000603000000000000" pitchFamily="2" charset="0"/>
              </a:rPr>
              <a:t>978</a:t>
            </a:r>
            <a:r>
              <a:rPr lang="en-US" sz="1200">
                <a:latin typeface="CMU Concrete" panose="02000603000000000000" pitchFamily="2" charset="0"/>
                <a:ea typeface="CMU Concrete" panose="02000603000000000000" pitchFamily="2" charset="0"/>
                <a:cs typeface="CMU Concrete" panose="02000603000000000000" pitchFamily="2" charset="0"/>
              </a:rPr>
              <a:t> photographs of food in </a:t>
            </a:r>
            <a:r>
              <a:rPr lang="en-US" sz="1200" b="1">
                <a:latin typeface="CMU Concrete" panose="02000603000000000000" pitchFamily="2" charset="0"/>
                <a:ea typeface="CMU Concrete" panose="02000603000000000000" pitchFamily="2" charset="0"/>
                <a:cs typeface="CMU Concrete" panose="02000603000000000000" pitchFamily="2" charset="0"/>
              </a:rPr>
              <a:t>nine classes.</a:t>
            </a:r>
            <a:endParaRPr lang="en-US" sz="1200">
              <a:latin typeface="CMU Concrete" panose="02000603000000000000" pitchFamily="2" charset="0"/>
              <a:ea typeface="CMU Concrete" panose="02000603000000000000" pitchFamily="2" charset="0"/>
              <a:cs typeface="CMU Concrete" panose="02000603000000000000" pitchFamily="2" charset="0"/>
            </a:endParaRPr>
          </a:p>
          <a:p>
            <a:pPr algn="l"/>
            <a:endParaRPr lang="en-US" sz="1200">
              <a:latin typeface="CMU Concrete" panose="02000603000000000000" pitchFamily="2" charset="0"/>
              <a:ea typeface="CMU Concrete" panose="02000603000000000000" pitchFamily="2" charset="0"/>
              <a:cs typeface="CMU Concrete" panose="02000603000000000000" pitchFamily="2" charset="0"/>
            </a:endParaRPr>
          </a:p>
          <a:p>
            <a:pPr algn="l"/>
            <a:r>
              <a:rPr lang="en-US" sz="1200">
                <a:latin typeface="CMU Concrete" panose="02000603000000000000" pitchFamily="2" charset="0"/>
                <a:ea typeface="CMU Concrete" panose="02000603000000000000" pitchFamily="2" charset="0"/>
                <a:cs typeface="CMU Concrete" panose="02000603000000000000" pitchFamily="2" charset="0"/>
              </a:rPr>
              <a:t>The literature suggests to use a Convolutional Neural Network (CNN) Deep Learning architecture in order to recognize and classify different types of food based on the input data, because </a:t>
            </a:r>
            <a:r>
              <a:rPr lang="en-US" b="0" i="0">
                <a:solidFill>
                  <a:srgbClr val="D1D5DB"/>
                </a:solidFill>
                <a:effectLst/>
                <a:latin typeface="Söhne"/>
              </a:rPr>
              <a:t>they are particularly well-suited for image classification tasks. This is because CNNs are designed to automatically learn features from images and identify patterns and characteristics that are relevant for classification.</a:t>
            </a:r>
            <a:endParaRPr lang="en-US" sz="1200">
              <a:latin typeface="CMU Concrete" panose="02000603000000000000" pitchFamily="2" charset="0"/>
              <a:ea typeface="CMU Concrete" panose="02000603000000000000" pitchFamily="2" charset="0"/>
              <a:cs typeface="CMU Concrete" panose="02000603000000000000" pitchFamily="2" charset="0"/>
            </a:endParaRPr>
          </a:p>
          <a:p>
            <a:pPr algn="l"/>
            <a:endParaRPr lang="en-US" sz="1200">
              <a:latin typeface="CMU Concrete" panose="02000603000000000000" pitchFamily="2" charset="0"/>
              <a:ea typeface="CMU Concrete" panose="02000603000000000000" pitchFamily="2" charset="0"/>
              <a:cs typeface="CMU Concrete" panose="02000603000000000000" pitchFamily="2" charset="0"/>
            </a:endParaRPr>
          </a:p>
          <a:p>
            <a:pPr algn="l"/>
            <a:r>
              <a:rPr lang="en-US" sz="1200">
                <a:latin typeface="CMU Concrete" panose="02000603000000000000" pitchFamily="2" charset="0"/>
                <a:ea typeface="CMU Concrete" panose="02000603000000000000" pitchFamily="2" charset="0"/>
                <a:cs typeface="CMU Concrete" panose="02000603000000000000" pitchFamily="2" charset="0"/>
              </a:rPr>
              <a:t>Once the model has been trained, it can then be use it to classify new images or other types of data and predict which class each food item belongs to. </a:t>
            </a:r>
          </a:p>
          <a:p>
            <a:pPr algn="l"/>
            <a:r>
              <a:rPr lang="en-US" sz="1200">
                <a:latin typeface="CMU Concrete" panose="02000603000000000000" pitchFamily="2" charset="0"/>
                <a:ea typeface="CMU Concrete" panose="02000603000000000000" pitchFamily="2" charset="0"/>
                <a:cs typeface="CMU Concrete" panose="02000603000000000000" pitchFamily="2" charset="0"/>
              </a:rPr>
              <a:t>This output can be useful in a variety of applications, such as creating a food recognition app that helps people identify different types of food, or developing a system that can automatically sort and organize food items in a warehouse or grocery store.</a:t>
            </a:r>
          </a:p>
          <a:p>
            <a:endParaRPr lang="it-IT"/>
          </a:p>
        </p:txBody>
      </p:sp>
      <p:sp>
        <p:nvSpPr>
          <p:cNvPr id="4" name="Segnaposto numero diapositiva 3"/>
          <p:cNvSpPr>
            <a:spLocks noGrp="1"/>
          </p:cNvSpPr>
          <p:nvPr>
            <p:ph type="sldNum" sz="quarter" idx="5"/>
          </p:nvPr>
        </p:nvSpPr>
        <p:spPr/>
        <p:txBody>
          <a:bodyPr/>
          <a:lstStyle/>
          <a:p>
            <a:fld id="{41A8AE5B-5D81-4EA0-A023-C6B8D8B1E780}" type="slidenum">
              <a:rPr lang="it-IT" smtClean="0"/>
              <a:t>7</a:t>
            </a:fld>
            <a:endParaRPr lang="it-IT"/>
          </a:p>
        </p:txBody>
      </p:sp>
    </p:spTree>
    <p:extLst>
      <p:ext uri="{BB962C8B-B14F-4D97-AF65-F5344CB8AC3E}">
        <p14:creationId xmlns:p14="http://schemas.microsoft.com/office/powerpoint/2010/main" val="22725890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41A8AE5B-5D81-4EA0-A023-C6B8D8B1E780}" type="slidenum">
              <a:rPr lang="it-IT" smtClean="0"/>
              <a:t>8</a:t>
            </a:fld>
            <a:endParaRPr lang="it-IT"/>
          </a:p>
        </p:txBody>
      </p:sp>
    </p:spTree>
    <p:extLst>
      <p:ext uri="{BB962C8B-B14F-4D97-AF65-F5344CB8AC3E}">
        <p14:creationId xmlns:p14="http://schemas.microsoft.com/office/powerpoint/2010/main" val="25133382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41A8AE5B-5D81-4EA0-A023-C6B8D8B1E780}" type="slidenum">
              <a:rPr lang="it-IT" smtClean="0"/>
              <a:t>9</a:t>
            </a:fld>
            <a:endParaRPr lang="it-IT"/>
          </a:p>
        </p:txBody>
      </p:sp>
    </p:spTree>
    <p:extLst>
      <p:ext uri="{BB962C8B-B14F-4D97-AF65-F5344CB8AC3E}">
        <p14:creationId xmlns:p14="http://schemas.microsoft.com/office/powerpoint/2010/main" val="16148203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41A8AE5B-5D81-4EA0-A023-C6B8D8B1E780}" type="slidenum">
              <a:rPr lang="it-IT" smtClean="0"/>
              <a:t>10</a:t>
            </a:fld>
            <a:endParaRPr lang="it-IT"/>
          </a:p>
        </p:txBody>
      </p:sp>
    </p:spTree>
    <p:extLst>
      <p:ext uri="{BB962C8B-B14F-4D97-AF65-F5344CB8AC3E}">
        <p14:creationId xmlns:p14="http://schemas.microsoft.com/office/powerpoint/2010/main" val="1926612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41A8AE5B-5D81-4EA0-A023-C6B8D8B1E780}" type="slidenum">
              <a:rPr lang="it-IT" smtClean="0"/>
              <a:t>11</a:t>
            </a:fld>
            <a:endParaRPr lang="it-IT"/>
          </a:p>
        </p:txBody>
      </p:sp>
    </p:spTree>
    <p:extLst>
      <p:ext uri="{BB962C8B-B14F-4D97-AF65-F5344CB8AC3E}">
        <p14:creationId xmlns:p14="http://schemas.microsoft.com/office/powerpoint/2010/main" val="4778413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41A8AE5B-5D81-4EA0-A023-C6B8D8B1E780}" type="slidenum">
              <a:rPr lang="it-IT" smtClean="0"/>
              <a:t>12</a:t>
            </a:fld>
            <a:endParaRPr lang="it-IT"/>
          </a:p>
        </p:txBody>
      </p:sp>
    </p:spTree>
    <p:extLst>
      <p:ext uri="{BB962C8B-B14F-4D97-AF65-F5344CB8AC3E}">
        <p14:creationId xmlns:p14="http://schemas.microsoft.com/office/powerpoint/2010/main" val="767306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41A8AE5B-5D81-4EA0-A023-C6B8D8B1E780}" type="slidenum">
              <a:rPr lang="it-IT" smtClean="0"/>
              <a:t>13</a:t>
            </a:fld>
            <a:endParaRPr lang="it-IT"/>
          </a:p>
        </p:txBody>
      </p:sp>
    </p:spTree>
    <p:extLst>
      <p:ext uri="{BB962C8B-B14F-4D97-AF65-F5344CB8AC3E}">
        <p14:creationId xmlns:p14="http://schemas.microsoft.com/office/powerpoint/2010/main" val="34930051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b="0" i="0">
                <a:solidFill>
                  <a:srgbClr val="444444"/>
                </a:solidFill>
                <a:effectLst/>
                <a:latin typeface="Open Sans" panose="020B0606030504020204" pitchFamily="34" charset="0"/>
              </a:rPr>
              <a:t>When we put these two things together — a depthwise convolution followed by a pointwise convolution — the result is called a depthwise separable convolution. A regular convolution does both filtering and combining in a single go, but with a depthwise separable convolution these two operations are done as separate steps.</a:t>
            </a:r>
            <a:endParaRPr lang="it-IT"/>
          </a:p>
        </p:txBody>
      </p:sp>
      <p:sp>
        <p:nvSpPr>
          <p:cNvPr id="4" name="Segnaposto numero diapositiva 3"/>
          <p:cNvSpPr>
            <a:spLocks noGrp="1"/>
          </p:cNvSpPr>
          <p:nvPr>
            <p:ph type="sldNum" sz="quarter" idx="5"/>
          </p:nvPr>
        </p:nvSpPr>
        <p:spPr/>
        <p:txBody>
          <a:bodyPr/>
          <a:lstStyle/>
          <a:p>
            <a:fld id="{41A8AE5B-5D81-4EA0-A023-C6B8D8B1E780}" type="slidenum">
              <a:rPr lang="it-IT" smtClean="0"/>
              <a:t>14</a:t>
            </a:fld>
            <a:endParaRPr lang="it-IT"/>
          </a:p>
        </p:txBody>
      </p:sp>
    </p:spTree>
    <p:extLst>
      <p:ext uri="{BB962C8B-B14F-4D97-AF65-F5344CB8AC3E}">
        <p14:creationId xmlns:p14="http://schemas.microsoft.com/office/powerpoint/2010/main" val="3538572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EE56D6-F195-48D7-978E-7EE16D430469}"/>
              </a:ext>
            </a:extLst>
          </p:cNvPr>
          <p:cNvSpPr>
            <a:spLocks noGrp="1"/>
          </p:cNvSpPr>
          <p:nvPr>
            <p:ph type="ctrTitle"/>
          </p:nvPr>
        </p:nvSpPr>
        <p:spPr>
          <a:xfrm>
            <a:off x="1756946" y="1104900"/>
            <a:ext cx="8376514" cy="3120504"/>
          </a:xfrm>
        </p:spPr>
        <p:txBody>
          <a:bodyPr anchor="b">
            <a:normAutofit/>
          </a:bodyPr>
          <a:lstStyle>
            <a:lvl1pPr algn="ctr">
              <a:lnSpc>
                <a:spcPct val="110000"/>
              </a:lnSpc>
              <a:defRPr sz="28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10A72F42-5C88-4F7D-803B-C371B570D784}"/>
              </a:ext>
            </a:extLst>
          </p:cNvPr>
          <p:cNvSpPr>
            <a:spLocks noGrp="1"/>
          </p:cNvSpPr>
          <p:nvPr>
            <p:ph type="subTitle" idx="1"/>
          </p:nvPr>
        </p:nvSpPr>
        <p:spPr>
          <a:xfrm>
            <a:off x="2908039" y="4442385"/>
            <a:ext cx="6074328" cy="984023"/>
          </a:xfrm>
        </p:spPr>
        <p:txBody>
          <a:bodyPr>
            <a:normAutofit/>
          </a:bodyPr>
          <a:lstStyle>
            <a:lvl1pPr marL="0" indent="0" algn="ctr">
              <a:lnSpc>
                <a:spcPct val="100000"/>
              </a:lnSpc>
              <a:buNone/>
              <a:defRPr sz="2000" i="0" spc="16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7A0384F3-2D6A-49F6-8F79-F3955E90484E}"/>
              </a:ext>
            </a:extLst>
          </p:cNvPr>
          <p:cNvSpPr>
            <a:spLocks noGrp="1"/>
          </p:cNvSpPr>
          <p:nvPr>
            <p:ph type="dt" sz="half" idx="10"/>
          </p:nvPr>
        </p:nvSpPr>
        <p:spPr/>
        <p:txBody>
          <a:bodyPr/>
          <a:lstStyle/>
          <a:p>
            <a:fld id="{91F9259A-1FE3-4FF9-8A07-BDD8177164ED}" type="datetime4">
              <a:rPr lang="en-US" smtClean="0"/>
              <a:t>January 10, 2023</a:t>
            </a:fld>
            <a:endParaRPr lang="en-US"/>
          </a:p>
        </p:txBody>
      </p:sp>
      <p:sp>
        <p:nvSpPr>
          <p:cNvPr id="5" name="Footer Placeholder 4">
            <a:extLst>
              <a:ext uri="{FF2B5EF4-FFF2-40B4-BE49-F238E27FC236}">
                <a16:creationId xmlns:a16="http://schemas.microsoft.com/office/drawing/2014/main" id="{95363F32-CD31-4801-BAE4-09EEB126299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FD5D34C-49ED-4ADB-8693-73B790764F39}"/>
              </a:ext>
            </a:extLst>
          </p:cNvPr>
          <p:cNvSpPr>
            <a:spLocks noGrp="1"/>
          </p:cNvSpPr>
          <p:nvPr>
            <p:ph type="sldNum" sz="quarter" idx="12"/>
          </p:nvPr>
        </p:nvSpPr>
        <p:spPr/>
        <p:txBody>
          <a:bodyPr/>
          <a:lstStyle/>
          <a:p>
            <a:fld id="{9D4AEF59-F28E-467C-9EA3-92D1CFAD475A}" type="slidenum">
              <a:rPr lang="en-US" smtClean="0"/>
              <a:t>‹N›</a:t>
            </a:fld>
            <a:endParaRPr lang="en-US"/>
          </a:p>
        </p:txBody>
      </p:sp>
    </p:spTree>
    <p:extLst>
      <p:ext uri="{BB962C8B-B14F-4D97-AF65-F5344CB8AC3E}">
        <p14:creationId xmlns:p14="http://schemas.microsoft.com/office/powerpoint/2010/main" val="9075604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Vertical Text">
    <p:spTree>
      <p:nvGrpSpPr>
        <p:cNvPr id="1" name=""/>
        <p:cNvGrpSpPr/>
        <p:nvPr/>
      </p:nvGrpSpPr>
      <p:grpSpPr>
        <a:xfrm>
          <a:off x="0" y="0"/>
          <a:ext cx="0" cy="0"/>
          <a:chOff x="0" y="0"/>
          <a:chExt cx="0" cy="0"/>
        </a:xfrm>
      </p:grpSpPr>
      <p:sp>
        <p:nvSpPr>
          <p:cNvPr id="3" name="Vertical Text Placeholder 2">
            <a:extLst>
              <a:ext uri="{FF2B5EF4-FFF2-40B4-BE49-F238E27FC236}">
                <a16:creationId xmlns:a16="http://schemas.microsoft.com/office/drawing/2014/main" id="{BF0171A2-02C1-4543-8B6B-FCF7E69712DF}"/>
              </a:ext>
            </a:extLst>
          </p:cNvPr>
          <p:cNvSpPr>
            <a:spLocks noGrp="1"/>
          </p:cNvSpPr>
          <p:nvPr>
            <p:ph type="body" orient="vert" idx="1"/>
          </p:nvPr>
        </p:nvSpPr>
        <p:spPr>
          <a:xfrm>
            <a:off x="1050879" y="1825625"/>
            <a:ext cx="9810604" cy="4516696"/>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F95027C-A386-44E4-AFE1-33AFFDA3AD8F}"/>
              </a:ext>
            </a:extLst>
          </p:cNvPr>
          <p:cNvSpPr>
            <a:spLocks noGrp="1"/>
          </p:cNvSpPr>
          <p:nvPr>
            <p:ph type="dt" sz="half" idx="10"/>
          </p:nvPr>
        </p:nvSpPr>
        <p:spPr/>
        <p:txBody>
          <a:bodyPr/>
          <a:lstStyle/>
          <a:p>
            <a:fld id="{E5CC3C8F-D4A7-4EAD-92AD-82C91CB8BB85}" type="datetime4">
              <a:rPr lang="en-US" smtClean="0"/>
              <a:t>January 10, 2023</a:t>
            </a:fld>
            <a:endParaRPr lang="en-US"/>
          </a:p>
        </p:txBody>
      </p:sp>
      <p:sp>
        <p:nvSpPr>
          <p:cNvPr id="5" name="Footer Placeholder 4">
            <a:extLst>
              <a:ext uri="{FF2B5EF4-FFF2-40B4-BE49-F238E27FC236}">
                <a16:creationId xmlns:a16="http://schemas.microsoft.com/office/drawing/2014/main" id="{FB1BF710-0558-4457-825D-48713CAED3D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A7F93D-5DC3-4C36-AEB0-79CDB15C316A}"/>
              </a:ext>
            </a:extLst>
          </p:cNvPr>
          <p:cNvSpPr>
            <a:spLocks noGrp="1"/>
          </p:cNvSpPr>
          <p:nvPr>
            <p:ph type="sldNum" sz="quarter" idx="12"/>
          </p:nvPr>
        </p:nvSpPr>
        <p:spPr/>
        <p:txBody>
          <a:bodyPr/>
          <a:lstStyle/>
          <a:p>
            <a:fld id="{9D4AEF59-F28E-467C-9EA3-92D1CFAD475A}" type="slidenum">
              <a:rPr lang="en-US" smtClean="0"/>
              <a:t>‹N›</a:t>
            </a:fld>
            <a:endParaRPr lang="en-US"/>
          </a:p>
        </p:txBody>
      </p:sp>
      <p:sp>
        <p:nvSpPr>
          <p:cNvPr id="7" name="Title 6">
            <a:extLst>
              <a:ext uri="{FF2B5EF4-FFF2-40B4-BE49-F238E27FC236}">
                <a16:creationId xmlns:a16="http://schemas.microsoft.com/office/drawing/2014/main" id="{87CFC0C8-11FE-4003-B2D6-B7B8E279056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038316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CEB41C5-3638-439D-BA61-4DAA142226E8}"/>
              </a:ext>
            </a:extLst>
          </p:cNvPr>
          <p:cNvSpPr>
            <a:spLocks noGrp="1"/>
          </p:cNvSpPr>
          <p:nvPr>
            <p:ph type="title" orient="vert"/>
          </p:nvPr>
        </p:nvSpPr>
        <p:spPr>
          <a:xfrm>
            <a:off x="8724901" y="464025"/>
            <a:ext cx="2161540" cy="5800298"/>
          </a:xfrm>
        </p:spPr>
        <p:txBody>
          <a:bodyPr vert="eaVert"/>
          <a:lstStyle/>
          <a:p>
            <a:r>
              <a:rPr lang="en-US" dirty="0"/>
              <a:t>Click to edit Master title style</a:t>
            </a:r>
          </a:p>
        </p:txBody>
      </p:sp>
      <p:sp>
        <p:nvSpPr>
          <p:cNvPr id="3" name="Vertical Text Placeholder 2">
            <a:extLst>
              <a:ext uri="{FF2B5EF4-FFF2-40B4-BE49-F238E27FC236}">
                <a16:creationId xmlns:a16="http://schemas.microsoft.com/office/drawing/2014/main" id="{E99B91A0-A376-483C-926E-189F376E5520}"/>
              </a:ext>
            </a:extLst>
          </p:cNvPr>
          <p:cNvSpPr>
            <a:spLocks noGrp="1"/>
          </p:cNvSpPr>
          <p:nvPr>
            <p:ph type="body" orient="vert" idx="1"/>
          </p:nvPr>
        </p:nvSpPr>
        <p:spPr>
          <a:xfrm>
            <a:off x="838200" y="464023"/>
            <a:ext cx="7886700" cy="580029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FA14134E-B7D5-4664-BB2E-6A98ED630A9F}"/>
              </a:ext>
            </a:extLst>
          </p:cNvPr>
          <p:cNvSpPr>
            <a:spLocks noGrp="1"/>
          </p:cNvSpPr>
          <p:nvPr>
            <p:ph type="dt" sz="half" idx="10"/>
          </p:nvPr>
        </p:nvSpPr>
        <p:spPr/>
        <p:txBody>
          <a:bodyPr/>
          <a:lstStyle/>
          <a:p>
            <a:fld id="{BC011D41-E33C-4BC7-8272-37E8417FD097}" type="datetime4">
              <a:rPr lang="en-US" smtClean="0"/>
              <a:t>January 10, 2023</a:t>
            </a:fld>
            <a:endParaRPr lang="en-US"/>
          </a:p>
        </p:txBody>
      </p:sp>
      <p:sp>
        <p:nvSpPr>
          <p:cNvPr id="5" name="Footer Placeholder 4">
            <a:extLst>
              <a:ext uri="{FF2B5EF4-FFF2-40B4-BE49-F238E27FC236}">
                <a16:creationId xmlns:a16="http://schemas.microsoft.com/office/drawing/2014/main" id="{92A54E2A-B1CE-4F2E-9D9A-D47E514D59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E7C304-46A8-4179-87A2-B8CC10BAAFAE}"/>
              </a:ext>
            </a:extLst>
          </p:cNvPr>
          <p:cNvSpPr>
            <a:spLocks noGrp="1"/>
          </p:cNvSpPr>
          <p:nvPr>
            <p:ph type="sldNum" sz="quarter" idx="12"/>
          </p:nvPr>
        </p:nvSpPr>
        <p:spPr/>
        <p:txBody>
          <a:bodyPr/>
          <a:lstStyle/>
          <a:p>
            <a:fld id="{9D4AEF59-F28E-467C-9EA3-92D1CFAD475A}" type="slidenum">
              <a:rPr lang="en-US" smtClean="0"/>
              <a:t>‹N›</a:t>
            </a:fld>
            <a:endParaRPr lang="en-US"/>
          </a:p>
        </p:txBody>
      </p:sp>
    </p:spTree>
    <p:extLst>
      <p:ext uri="{BB962C8B-B14F-4D97-AF65-F5344CB8AC3E}">
        <p14:creationId xmlns:p14="http://schemas.microsoft.com/office/powerpoint/2010/main" val="7229601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A7B333-9E16-4502-96B5-3F586B7E0030}"/>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6ED0795-5EC7-4FF8-9FC7-22AFA3C552F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46A2DA5B-9862-4A23-8FEC-5C1ABC2EEF1B}"/>
              </a:ext>
            </a:extLst>
          </p:cNvPr>
          <p:cNvSpPr>
            <a:spLocks noGrp="1"/>
          </p:cNvSpPr>
          <p:nvPr>
            <p:ph type="dt" sz="half" idx="10"/>
          </p:nvPr>
        </p:nvSpPr>
        <p:spPr>
          <a:xfrm rot="5400000">
            <a:off x="10506456" y="5074920"/>
            <a:ext cx="2647667" cy="365125"/>
          </a:xfrm>
        </p:spPr>
        <p:txBody>
          <a:bodyPr/>
          <a:lstStyle/>
          <a:p>
            <a:fld id="{5D340FED-6E95-4177-A7EF-CD303B9E611D}" type="datetime4">
              <a:rPr lang="en-US" smtClean="0"/>
              <a:t>January 10, 2023</a:t>
            </a:fld>
            <a:endParaRPr lang="en-US"/>
          </a:p>
        </p:txBody>
      </p:sp>
      <p:sp>
        <p:nvSpPr>
          <p:cNvPr id="5" name="Footer Placeholder 4">
            <a:extLst>
              <a:ext uri="{FF2B5EF4-FFF2-40B4-BE49-F238E27FC236}">
                <a16:creationId xmlns:a16="http://schemas.microsoft.com/office/drawing/2014/main" id="{C63D9A4B-0DA7-46BB-9DCE-3F26075C44C6}"/>
              </a:ext>
            </a:extLst>
          </p:cNvPr>
          <p:cNvSpPr>
            <a:spLocks noGrp="1"/>
          </p:cNvSpPr>
          <p:nvPr>
            <p:ph type="ftr" sz="quarter" idx="11"/>
          </p:nvPr>
        </p:nvSpPr>
        <p:spPr>
          <a:xfrm rot="5400000">
            <a:off x="10451592" y="1408176"/>
            <a:ext cx="2770499" cy="365125"/>
          </a:xfrm>
        </p:spPr>
        <p:txBody>
          <a:bodyPr/>
          <a:lstStyle/>
          <a:p>
            <a:endParaRPr lang="en-US" dirty="0"/>
          </a:p>
        </p:txBody>
      </p:sp>
      <p:sp>
        <p:nvSpPr>
          <p:cNvPr id="6" name="Slide Number Placeholder 5">
            <a:extLst>
              <a:ext uri="{FF2B5EF4-FFF2-40B4-BE49-F238E27FC236}">
                <a16:creationId xmlns:a16="http://schemas.microsoft.com/office/drawing/2014/main" id="{EE6A7C47-81AC-431C-A7C3-2BC71AD14417}"/>
              </a:ext>
            </a:extLst>
          </p:cNvPr>
          <p:cNvSpPr>
            <a:spLocks noGrp="1"/>
          </p:cNvSpPr>
          <p:nvPr>
            <p:ph type="sldNum" sz="quarter" idx="12"/>
          </p:nvPr>
        </p:nvSpPr>
        <p:spPr>
          <a:xfrm>
            <a:off x="11558016" y="3136392"/>
            <a:ext cx="545911" cy="580029"/>
          </a:xfrm>
        </p:spPr>
        <p:txBody>
          <a:bodyPr/>
          <a:lstStyle/>
          <a:p>
            <a:fld id="{9D4AEF59-F28E-467C-9EA3-92D1CFAD475A}" type="slidenum">
              <a:rPr lang="en-US" smtClean="0"/>
              <a:t>‹N›</a:t>
            </a:fld>
            <a:endParaRPr lang="en-US"/>
          </a:p>
        </p:txBody>
      </p:sp>
    </p:spTree>
    <p:extLst>
      <p:ext uri="{BB962C8B-B14F-4D97-AF65-F5344CB8AC3E}">
        <p14:creationId xmlns:p14="http://schemas.microsoft.com/office/powerpoint/2010/main" val="5528253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BD2E47-4DC7-46C4-9407-FA4CF7E0AAE3}"/>
              </a:ext>
            </a:extLst>
          </p:cNvPr>
          <p:cNvSpPr>
            <a:spLocks noGrp="1"/>
          </p:cNvSpPr>
          <p:nvPr>
            <p:ph type="title"/>
          </p:nvPr>
        </p:nvSpPr>
        <p:spPr>
          <a:xfrm>
            <a:off x="1052513" y="1709738"/>
            <a:ext cx="9087774" cy="3438524"/>
          </a:xfrm>
        </p:spPr>
        <p:txBody>
          <a:bodyPr anchor="b">
            <a:normAutofit/>
          </a:bodyPr>
          <a:lstStyle>
            <a:lvl1pPr>
              <a:defRPr sz="4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BF7B502-122E-4177-A408-FC436A254215}"/>
              </a:ext>
            </a:extLst>
          </p:cNvPr>
          <p:cNvSpPr>
            <a:spLocks noGrp="1"/>
          </p:cNvSpPr>
          <p:nvPr>
            <p:ph type="body" idx="1"/>
          </p:nvPr>
        </p:nvSpPr>
        <p:spPr>
          <a:xfrm>
            <a:off x="1052513" y="5148262"/>
            <a:ext cx="8844522" cy="1138238"/>
          </a:xfrm>
        </p:spPr>
        <p:txBody>
          <a:bodyPr>
            <a:normAutofit/>
          </a:bodyPr>
          <a:lstStyle>
            <a:lvl1pPr marL="0" indent="0">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8229696-2AEF-4765-B33E-7DA328E464FF}"/>
              </a:ext>
            </a:extLst>
          </p:cNvPr>
          <p:cNvSpPr>
            <a:spLocks noGrp="1"/>
          </p:cNvSpPr>
          <p:nvPr>
            <p:ph type="dt" sz="half" idx="10"/>
          </p:nvPr>
        </p:nvSpPr>
        <p:spPr/>
        <p:txBody>
          <a:bodyPr/>
          <a:lstStyle/>
          <a:p>
            <a:fld id="{477962CB-39AD-45A9-800F-54DAB53D6021}" type="datetime4">
              <a:rPr lang="en-US" smtClean="0"/>
              <a:t>January 10, 2023</a:t>
            </a:fld>
            <a:endParaRPr lang="en-US"/>
          </a:p>
        </p:txBody>
      </p:sp>
      <p:sp>
        <p:nvSpPr>
          <p:cNvPr id="5" name="Footer Placeholder 4">
            <a:extLst>
              <a:ext uri="{FF2B5EF4-FFF2-40B4-BE49-F238E27FC236}">
                <a16:creationId xmlns:a16="http://schemas.microsoft.com/office/drawing/2014/main" id="{4729B2E4-2F1C-4FEE-AAB2-4FCC3EEFD1D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27D4B8-E107-480A-AA17-261CA49BBB5D}"/>
              </a:ext>
            </a:extLst>
          </p:cNvPr>
          <p:cNvSpPr>
            <a:spLocks noGrp="1"/>
          </p:cNvSpPr>
          <p:nvPr>
            <p:ph type="sldNum" sz="quarter" idx="12"/>
          </p:nvPr>
        </p:nvSpPr>
        <p:spPr/>
        <p:txBody>
          <a:bodyPr/>
          <a:lstStyle/>
          <a:p>
            <a:fld id="{9D4AEF59-F28E-467C-9EA3-92D1CFAD475A}" type="slidenum">
              <a:rPr lang="en-US" smtClean="0"/>
              <a:t>‹N›</a:t>
            </a:fld>
            <a:endParaRPr lang="en-US"/>
          </a:p>
        </p:txBody>
      </p:sp>
    </p:spTree>
    <p:extLst>
      <p:ext uri="{BB962C8B-B14F-4D97-AF65-F5344CB8AC3E}">
        <p14:creationId xmlns:p14="http://schemas.microsoft.com/office/powerpoint/2010/main" val="28499888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8BAE8-3305-4F08-BECB-56AD7FD4E4B1}"/>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77021AC-6D8D-4D24-8B01-8AE8F41BE4B8}"/>
              </a:ext>
            </a:extLst>
          </p:cNvPr>
          <p:cNvSpPr>
            <a:spLocks noGrp="1"/>
          </p:cNvSpPr>
          <p:nvPr>
            <p:ph sz="half" idx="1"/>
          </p:nvPr>
        </p:nvSpPr>
        <p:spPr>
          <a:xfrm>
            <a:off x="1050878" y="1825624"/>
            <a:ext cx="4473622" cy="4460875"/>
          </a:xfrm>
        </p:spPr>
        <p:txBody>
          <a:bodyPr/>
          <a:lstStyle>
            <a:lvl2pPr marL="274320" indent="0">
              <a:buFontTx/>
              <a:buNone/>
              <a:defRPr/>
            </a:lvl2pPr>
            <a:lvl3pPr marL="502920">
              <a:defRPr/>
            </a:lvl3pPr>
            <a:lvl4pPr marL="548640" indent="0">
              <a:buFontTx/>
              <a:buNone/>
              <a:defRPr/>
            </a:lvl4pPr>
            <a:lvl5pPr marL="73152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E8E7F49C-3DB3-40B7-89B3-E3BC32FC110F}"/>
              </a:ext>
            </a:extLst>
          </p:cNvPr>
          <p:cNvSpPr>
            <a:spLocks noGrp="1"/>
          </p:cNvSpPr>
          <p:nvPr>
            <p:ph sz="half" idx="2"/>
          </p:nvPr>
        </p:nvSpPr>
        <p:spPr>
          <a:xfrm>
            <a:off x="5844540" y="1825624"/>
            <a:ext cx="5016943" cy="4460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B1E33D58-BDF5-4F1F-806B-0491CB3624A9}"/>
              </a:ext>
            </a:extLst>
          </p:cNvPr>
          <p:cNvSpPr>
            <a:spLocks noGrp="1"/>
          </p:cNvSpPr>
          <p:nvPr>
            <p:ph type="dt" sz="half" idx="10"/>
          </p:nvPr>
        </p:nvSpPr>
        <p:spPr/>
        <p:txBody>
          <a:bodyPr/>
          <a:lstStyle/>
          <a:p>
            <a:fld id="{2DEDF93D-55AB-4606-B9D7-742F1FC51983}" type="datetime4">
              <a:rPr lang="en-US" smtClean="0"/>
              <a:t>January 10, 2023</a:t>
            </a:fld>
            <a:endParaRPr lang="en-US" dirty="0"/>
          </a:p>
        </p:txBody>
      </p:sp>
      <p:sp>
        <p:nvSpPr>
          <p:cNvPr id="6" name="Footer Placeholder 5">
            <a:extLst>
              <a:ext uri="{FF2B5EF4-FFF2-40B4-BE49-F238E27FC236}">
                <a16:creationId xmlns:a16="http://schemas.microsoft.com/office/drawing/2014/main" id="{848BCBFD-1FE1-441A-B3AF-C3E7E7B8D11C}"/>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70CE272-E6FB-455B-BACB-2471D66D956F}"/>
              </a:ext>
            </a:extLst>
          </p:cNvPr>
          <p:cNvSpPr>
            <a:spLocks noGrp="1"/>
          </p:cNvSpPr>
          <p:nvPr>
            <p:ph type="sldNum" sz="quarter" idx="12"/>
          </p:nvPr>
        </p:nvSpPr>
        <p:spPr/>
        <p:txBody>
          <a:bodyPr/>
          <a:lstStyle/>
          <a:p>
            <a:fld id="{9D4AEF59-F28E-467C-9EA3-92D1CFAD475A}" type="slidenum">
              <a:rPr lang="en-US" smtClean="0"/>
              <a:t>‹N›</a:t>
            </a:fld>
            <a:endParaRPr lang="en-US" dirty="0"/>
          </a:p>
        </p:txBody>
      </p:sp>
    </p:spTree>
    <p:extLst>
      <p:ext uri="{BB962C8B-B14F-4D97-AF65-F5344CB8AC3E}">
        <p14:creationId xmlns:p14="http://schemas.microsoft.com/office/powerpoint/2010/main" val="1128081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E73A4FB-9EF5-4D6C-A275-2DE1077A29E7}"/>
              </a:ext>
            </a:extLst>
          </p:cNvPr>
          <p:cNvSpPr>
            <a:spLocks noGrp="1"/>
          </p:cNvSpPr>
          <p:nvPr>
            <p:ph type="body" idx="1"/>
          </p:nvPr>
        </p:nvSpPr>
        <p:spPr>
          <a:xfrm>
            <a:off x="1071563" y="1835219"/>
            <a:ext cx="4452938" cy="823912"/>
          </a:xfrm>
        </p:spPr>
        <p:txBody>
          <a:bodyPr anchor="b">
            <a:normAutofit/>
          </a:bodyPr>
          <a:lstStyle>
            <a:lvl1pPr marL="0" indent="0">
              <a:buNone/>
              <a:defRPr sz="2000" b="1" i="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BDC9972A-4D34-4A9F-84EB-8D64A703B56C}"/>
              </a:ext>
            </a:extLst>
          </p:cNvPr>
          <p:cNvSpPr>
            <a:spLocks noGrp="1"/>
          </p:cNvSpPr>
          <p:nvPr>
            <p:ph sz="half" idx="2"/>
          </p:nvPr>
        </p:nvSpPr>
        <p:spPr>
          <a:xfrm>
            <a:off x="1071562" y="2717801"/>
            <a:ext cx="4452938" cy="3559452"/>
          </a:xfrm>
        </p:spPr>
        <p:txBody>
          <a:bodyPr/>
          <a:lstStyle>
            <a:lvl2pPr marL="274320" indent="0">
              <a:buFontTx/>
              <a:buNone/>
              <a:defRPr/>
            </a:lvl2pPr>
            <a:lvl3pPr marL="548640">
              <a:defRPr/>
            </a:lvl3pPr>
            <a:lvl4pPr marL="594360" indent="0">
              <a:buFontTx/>
              <a:buNone/>
              <a:defRPr/>
            </a:lvl4pPr>
            <a:lvl5pPr marL="82296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CDBBDDE3-C8D7-4600-8259-24E1F8118A41}"/>
              </a:ext>
            </a:extLst>
          </p:cNvPr>
          <p:cNvSpPr>
            <a:spLocks noGrp="1"/>
          </p:cNvSpPr>
          <p:nvPr>
            <p:ph type="body" sz="quarter" idx="3"/>
          </p:nvPr>
        </p:nvSpPr>
        <p:spPr>
          <a:xfrm>
            <a:off x="5844540" y="1835219"/>
            <a:ext cx="5016943" cy="823912"/>
          </a:xfrm>
        </p:spPr>
        <p:txBody>
          <a:bodyPr anchor="b">
            <a:normAutofit/>
          </a:bodyPr>
          <a:lstStyle>
            <a:lvl1pPr marL="0" indent="0">
              <a:buNone/>
              <a:defRPr sz="2000" b="1" i="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B4649FFF-44C7-4256-AFE1-C5457C7AB501}"/>
              </a:ext>
            </a:extLst>
          </p:cNvPr>
          <p:cNvSpPr>
            <a:spLocks noGrp="1"/>
          </p:cNvSpPr>
          <p:nvPr>
            <p:ph sz="quarter" idx="4"/>
          </p:nvPr>
        </p:nvSpPr>
        <p:spPr>
          <a:xfrm>
            <a:off x="5844540" y="2717800"/>
            <a:ext cx="5016943" cy="3559453"/>
          </a:xfrm>
        </p:spPr>
        <p:txBody>
          <a:bodyPr/>
          <a:lstStyle>
            <a:lvl2pPr marL="457200" indent="0">
              <a:buNone/>
              <a:defRPr/>
            </a:lvl2pPr>
            <a:lvl3pPr marL="548640">
              <a:defRPr/>
            </a:lvl3pPr>
            <a:lvl4pPr marL="594360" indent="0">
              <a:buFontTx/>
              <a:buNone/>
              <a:defRPr/>
            </a:lvl4pPr>
            <a:lvl5pPr marL="82296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1BEC6ACF-080E-4B7C-B0C0-77E90C16E9F6}"/>
              </a:ext>
            </a:extLst>
          </p:cNvPr>
          <p:cNvSpPr>
            <a:spLocks noGrp="1"/>
          </p:cNvSpPr>
          <p:nvPr>
            <p:ph type="dt" sz="half" idx="10"/>
          </p:nvPr>
        </p:nvSpPr>
        <p:spPr/>
        <p:txBody>
          <a:bodyPr/>
          <a:lstStyle/>
          <a:p>
            <a:fld id="{DDF2841D-FB5C-47AB-B2FF-32E855C1EA71}" type="datetime4">
              <a:rPr lang="en-US" smtClean="0"/>
              <a:t>January 10, 2023</a:t>
            </a:fld>
            <a:endParaRPr lang="en-US"/>
          </a:p>
        </p:txBody>
      </p:sp>
      <p:sp>
        <p:nvSpPr>
          <p:cNvPr id="8" name="Footer Placeholder 7">
            <a:extLst>
              <a:ext uri="{FF2B5EF4-FFF2-40B4-BE49-F238E27FC236}">
                <a16:creationId xmlns:a16="http://schemas.microsoft.com/office/drawing/2014/main" id="{39A68C0B-BC90-4ADA-B6E6-2B30BFF9E71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3BCE559-C82B-4E27-965B-4AC3C66FC8F8}"/>
              </a:ext>
            </a:extLst>
          </p:cNvPr>
          <p:cNvSpPr>
            <a:spLocks noGrp="1"/>
          </p:cNvSpPr>
          <p:nvPr>
            <p:ph type="sldNum" sz="quarter" idx="12"/>
          </p:nvPr>
        </p:nvSpPr>
        <p:spPr/>
        <p:txBody>
          <a:bodyPr/>
          <a:lstStyle/>
          <a:p>
            <a:fld id="{9D4AEF59-F28E-467C-9EA3-92D1CFAD475A}" type="slidenum">
              <a:rPr lang="en-US" smtClean="0"/>
              <a:t>‹N›</a:t>
            </a:fld>
            <a:endParaRPr lang="en-US"/>
          </a:p>
        </p:txBody>
      </p:sp>
      <p:sp>
        <p:nvSpPr>
          <p:cNvPr id="12" name="Title 11">
            <a:extLst>
              <a:ext uri="{FF2B5EF4-FFF2-40B4-BE49-F238E27FC236}">
                <a16:creationId xmlns:a16="http://schemas.microsoft.com/office/drawing/2014/main" id="{3752B99E-38EC-4745-889B-124D34759641}"/>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39078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3DE7304-D393-47F0-ACCC-1F72EFCCE7CA}"/>
              </a:ext>
            </a:extLst>
          </p:cNvPr>
          <p:cNvSpPr>
            <a:spLocks noGrp="1"/>
          </p:cNvSpPr>
          <p:nvPr>
            <p:ph type="dt" sz="half" idx="10"/>
          </p:nvPr>
        </p:nvSpPr>
        <p:spPr/>
        <p:txBody>
          <a:bodyPr/>
          <a:lstStyle/>
          <a:p>
            <a:fld id="{118537E9-D174-424D-BEE8-AFC4CA5F9F97}" type="datetime4">
              <a:rPr lang="en-US" smtClean="0"/>
              <a:t>January 10, 2023</a:t>
            </a:fld>
            <a:endParaRPr lang="en-US"/>
          </a:p>
        </p:txBody>
      </p:sp>
      <p:sp>
        <p:nvSpPr>
          <p:cNvPr id="4" name="Footer Placeholder 3">
            <a:extLst>
              <a:ext uri="{FF2B5EF4-FFF2-40B4-BE49-F238E27FC236}">
                <a16:creationId xmlns:a16="http://schemas.microsoft.com/office/drawing/2014/main" id="{B68451FF-032D-4787-BA4B-5EB415494AC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9B7511D-7256-4A08-BF62-3B3F821A6F02}"/>
              </a:ext>
            </a:extLst>
          </p:cNvPr>
          <p:cNvSpPr>
            <a:spLocks noGrp="1"/>
          </p:cNvSpPr>
          <p:nvPr>
            <p:ph type="sldNum" sz="quarter" idx="12"/>
          </p:nvPr>
        </p:nvSpPr>
        <p:spPr/>
        <p:txBody>
          <a:bodyPr/>
          <a:lstStyle/>
          <a:p>
            <a:fld id="{9D4AEF59-F28E-467C-9EA3-92D1CFAD475A}" type="slidenum">
              <a:rPr lang="en-US" smtClean="0"/>
              <a:t>‹N›</a:t>
            </a:fld>
            <a:endParaRPr lang="en-US"/>
          </a:p>
        </p:txBody>
      </p:sp>
      <p:sp>
        <p:nvSpPr>
          <p:cNvPr id="6" name="Title 5">
            <a:extLst>
              <a:ext uri="{FF2B5EF4-FFF2-40B4-BE49-F238E27FC236}">
                <a16:creationId xmlns:a16="http://schemas.microsoft.com/office/drawing/2014/main" id="{03FCDA27-1C47-4EA1-A160-EC91FD88BC3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948648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6DE8ADA-7BF8-433A-8770-61C690F37DCB}"/>
              </a:ext>
            </a:extLst>
          </p:cNvPr>
          <p:cNvSpPr>
            <a:spLocks noGrp="1"/>
          </p:cNvSpPr>
          <p:nvPr>
            <p:ph type="dt" sz="half" idx="10"/>
          </p:nvPr>
        </p:nvSpPr>
        <p:spPr/>
        <p:txBody>
          <a:bodyPr/>
          <a:lstStyle/>
          <a:p>
            <a:fld id="{1C7A44C0-F7AC-49C2-8289-1E7A86D9FB50}" type="datetime4">
              <a:rPr lang="en-US" smtClean="0"/>
              <a:t>January 10, 2023</a:t>
            </a:fld>
            <a:endParaRPr lang="en-US"/>
          </a:p>
        </p:txBody>
      </p:sp>
      <p:sp>
        <p:nvSpPr>
          <p:cNvPr id="3" name="Footer Placeholder 2">
            <a:extLst>
              <a:ext uri="{FF2B5EF4-FFF2-40B4-BE49-F238E27FC236}">
                <a16:creationId xmlns:a16="http://schemas.microsoft.com/office/drawing/2014/main" id="{16357B86-EC22-49C6-BBC6-639D57D1AFB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D63764B-CF91-4C81-B4C3-5B5E5A973610}"/>
              </a:ext>
            </a:extLst>
          </p:cNvPr>
          <p:cNvSpPr>
            <a:spLocks noGrp="1"/>
          </p:cNvSpPr>
          <p:nvPr>
            <p:ph type="sldNum" sz="quarter" idx="12"/>
          </p:nvPr>
        </p:nvSpPr>
        <p:spPr/>
        <p:txBody>
          <a:bodyPr/>
          <a:lstStyle/>
          <a:p>
            <a:fld id="{9D4AEF59-F28E-467C-9EA3-92D1CFAD475A}" type="slidenum">
              <a:rPr lang="en-US" smtClean="0"/>
              <a:t>‹N›</a:t>
            </a:fld>
            <a:endParaRPr lang="en-US"/>
          </a:p>
        </p:txBody>
      </p:sp>
    </p:spTree>
    <p:extLst>
      <p:ext uri="{BB962C8B-B14F-4D97-AF65-F5344CB8AC3E}">
        <p14:creationId xmlns:p14="http://schemas.microsoft.com/office/powerpoint/2010/main" val="11805078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8E4801-B0C7-4458-B413-24D6E68FAA57}"/>
              </a:ext>
            </a:extLst>
          </p:cNvPr>
          <p:cNvSpPr>
            <a:spLocks noGrp="1"/>
          </p:cNvSpPr>
          <p:nvPr>
            <p:ph type="title"/>
          </p:nvPr>
        </p:nvSpPr>
        <p:spPr>
          <a:xfrm>
            <a:off x="1063633" y="457200"/>
            <a:ext cx="4170355" cy="1917509"/>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2FA0C76-733A-488A-89FB-7D04FD64BD68}"/>
              </a:ext>
            </a:extLst>
          </p:cNvPr>
          <p:cNvSpPr>
            <a:spLocks noGrp="1"/>
          </p:cNvSpPr>
          <p:nvPr>
            <p:ph idx="1"/>
          </p:nvPr>
        </p:nvSpPr>
        <p:spPr>
          <a:xfrm>
            <a:off x="5481637" y="457200"/>
            <a:ext cx="5562601" cy="5943600"/>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CD45B9DE-016A-4B31-BB52-99C76E28B4B9}"/>
              </a:ext>
            </a:extLst>
          </p:cNvPr>
          <p:cNvSpPr>
            <a:spLocks noGrp="1"/>
          </p:cNvSpPr>
          <p:nvPr>
            <p:ph type="body" sz="half" idx="2"/>
          </p:nvPr>
        </p:nvSpPr>
        <p:spPr>
          <a:xfrm>
            <a:off x="1063633" y="2374708"/>
            <a:ext cx="4170355" cy="402609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2ED6CC3-66DD-4D9A-A9C7-F588BA88C992}"/>
              </a:ext>
            </a:extLst>
          </p:cNvPr>
          <p:cNvSpPr>
            <a:spLocks noGrp="1"/>
          </p:cNvSpPr>
          <p:nvPr>
            <p:ph type="dt" sz="half" idx="10"/>
          </p:nvPr>
        </p:nvSpPr>
        <p:spPr/>
        <p:txBody>
          <a:bodyPr/>
          <a:lstStyle/>
          <a:p>
            <a:fld id="{73BB84BC-6E78-40D1-8831-40AB1F596614}" type="datetime4">
              <a:rPr lang="en-US" smtClean="0"/>
              <a:t>January 10, 2023</a:t>
            </a:fld>
            <a:endParaRPr lang="en-US"/>
          </a:p>
        </p:txBody>
      </p:sp>
      <p:sp>
        <p:nvSpPr>
          <p:cNvPr id="6" name="Footer Placeholder 5">
            <a:extLst>
              <a:ext uri="{FF2B5EF4-FFF2-40B4-BE49-F238E27FC236}">
                <a16:creationId xmlns:a16="http://schemas.microsoft.com/office/drawing/2014/main" id="{31359FC8-04EF-4F7D-8E43-4EE0E95DA99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E71C964-4227-4DEE-87A1-026162DDF664}"/>
              </a:ext>
            </a:extLst>
          </p:cNvPr>
          <p:cNvSpPr>
            <a:spLocks noGrp="1"/>
          </p:cNvSpPr>
          <p:nvPr>
            <p:ph type="sldNum" sz="quarter" idx="12"/>
          </p:nvPr>
        </p:nvSpPr>
        <p:spPr/>
        <p:txBody>
          <a:bodyPr/>
          <a:lstStyle/>
          <a:p>
            <a:fld id="{9D4AEF59-F28E-467C-9EA3-92D1CFAD475A}" type="slidenum">
              <a:rPr lang="en-US" smtClean="0"/>
              <a:t>‹N›</a:t>
            </a:fld>
            <a:endParaRPr lang="en-US"/>
          </a:p>
        </p:txBody>
      </p:sp>
    </p:spTree>
    <p:extLst>
      <p:ext uri="{BB962C8B-B14F-4D97-AF65-F5344CB8AC3E}">
        <p14:creationId xmlns:p14="http://schemas.microsoft.com/office/powerpoint/2010/main" val="31415353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F0EB4E-D4BB-4C86-A820-63474E5A4086}"/>
              </a:ext>
            </a:extLst>
          </p:cNvPr>
          <p:cNvSpPr>
            <a:spLocks noGrp="1"/>
          </p:cNvSpPr>
          <p:nvPr>
            <p:ph type="title"/>
          </p:nvPr>
        </p:nvSpPr>
        <p:spPr>
          <a:xfrm>
            <a:off x="1062038" y="457199"/>
            <a:ext cx="3913241" cy="1928813"/>
          </a:xfrm>
        </p:spPr>
        <p:txBody>
          <a:bodyPr anchor="b"/>
          <a:lstStyle>
            <a:lvl1pP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54FA99A1-8FAF-415D-A399-1B2C2A0F2300}"/>
              </a:ext>
            </a:extLst>
          </p:cNvPr>
          <p:cNvSpPr>
            <a:spLocks noGrp="1"/>
          </p:cNvSpPr>
          <p:nvPr>
            <p:ph type="pic" idx="1"/>
          </p:nvPr>
        </p:nvSpPr>
        <p:spPr>
          <a:xfrm>
            <a:off x="5257752" y="457200"/>
            <a:ext cx="6110288" cy="59436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84A15BEE-9915-4637-85A2-2AF2872C72BC}"/>
              </a:ext>
            </a:extLst>
          </p:cNvPr>
          <p:cNvSpPr>
            <a:spLocks noGrp="1"/>
          </p:cNvSpPr>
          <p:nvPr>
            <p:ph type="body" sz="half" idx="2"/>
          </p:nvPr>
        </p:nvSpPr>
        <p:spPr>
          <a:xfrm>
            <a:off x="1062038" y="2386013"/>
            <a:ext cx="3913241" cy="401478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A73427C-3B67-4ED4-925D-04B9C09AA54B}"/>
              </a:ext>
            </a:extLst>
          </p:cNvPr>
          <p:cNvSpPr>
            <a:spLocks noGrp="1"/>
          </p:cNvSpPr>
          <p:nvPr>
            <p:ph type="dt" sz="half" idx="10"/>
          </p:nvPr>
        </p:nvSpPr>
        <p:spPr/>
        <p:txBody>
          <a:bodyPr/>
          <a:lstStyle/>
          <a:p>
            <a:fld id="{ADFA080F-3961-4D42-BEDE-84A1FED032F1}" type="datetime4">
              <a:rPr lang="en-US" smtClean="0"/>
              <a:t>January 10, 2023</a:t>
            </a:fld>
            <a:endParaRPr lang="en-US"/>
          </a:p>
        </p:txBody>
      </p:sp>
      <p:sp>
        <p:nvSpPr>
          <p:cNvPr id="6" name="Footer Placeholder 5">
            <a:extLst>
              <a:ext uri="{FF2B5EF4-FFF2-40B4-BE49-F238E27FC236}">
                <a16:creationId xmlns:a16="http://schemas.microsoft.com/office/drawing/2014/main" id="{EEB5DAFD-22DE-4E9E-9C72-B16C1F273D2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0E8EE99-49CC-4A30-8ADA-39EFD8DAAD22}"/>
              </a:ext>
            </a:extLst>
          </p:cNvPr>
          <p:cNvSpPr>
            <a:spLocks noGrp="1"/>
          </p:cNvSpPr>
          <p:nvPr>
            <p:ph type="sldNum" sz="quarter" idx="12"/>
          </p:nvPr>
        </p:nvSpPr>
        <p:spPr/>
        <p:txBody>
          <a:bodyPr/>
          <a:lstStyle/>
          <a:p>
            <a:fld id="{9D4AEF59-F28E-467C-9EA3-92D1CFAD475A}" type="slidenum">
              <a:rPr lang="en-US" smtClean="0"/>
              <a:t>‹N›</a:t>
            </a:fld>
            <a:endParaRPr lang="en-US"/>
          </a:p>
        </p:txBody>
      </p:sp>
    </p:spTree>
    <p:extLst>
      <p:ext uri="{BB962C8B-B14F-4D97-AF65-F5344CB8AC3E}">
        <p14:creationId xmlns:p14="http://schemas.microsoft.com/office/powerpoint/2010/main" val="23880540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customXml" Target="../ink/ink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0" name="Picture 9" descr="A person in a dark room&#10;&#10;Description automatically generated">
            <a:extLst>
              <a:ext uri="{FF2B5EF4-FFF2-40B4-BE49-F238E27FC236}">
                <a16:creationId xmlns:a16="http://schemas.microsoft.com/office/drawing/2014/main" id="{DEB2E8C4-C3E7-4048-A43D-9859510CFA98}"/>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0905744" y="0"/>
            <a:ext cx="1286256" cy="6858000"/>
          </a:xfrm>
          <a:prstGeom prst="rect">
            <a:avLst/>
          </a:prstGeom>
        </p:spPr>
      </p:pic>
      <p:sp>
        <p:nvSpPr>
          <p:cNvPr id="2" name="Title Placeholder 1">
            <a:extLst>
              <a:ext uri="{FF2B5EF4-FFF2-40B4-BE49-F238E27FC236}">
                <a16:creationId xmlns:a16="http://schemas.microsoft.com/office/drawing/2014/main" id="{9AFBD2E1-C16B-4996-869C-DD03823A80A4}"/>
              </a:ext>
            </a:extLst>
          </p:cNvPr>
          <p:cNvSpPr>
            <a:spLocks noGrp="1"/>
          </p:cNvSpPr>
          <p:nvPr>
            <p:ph type="title"/>
          </p:nvPr>
        </p:nvSpPr>
        <p:spPr>
          <a:xfrm>
            <a:off x="1050879" y="609601"/>
            <a:ext cx="9810604" cy="121602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844DB6A-ED8E-4755-BC7A-B7AA65244231}"/>
              </a:ext>
            </a:extLst>
          </p:cNvPr>
          <p:cNvSpPr>
            <a:spLocks noGrp="1"/>
          </p:cNvSpPr>
          <p:nvPr>
            <p:ph type="body" idx="1"/>
          </p:nvPr>
        </p:nvSpPr>
        <p:spPr>
          <a:xfrm>
            <a:off x="1050879" y="1825624"/>
            <a:ext cx="9810604" cy="442875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6FF5CE27-B558-4B88-ACE3-B70423127730}"/>
              </a:ext>
            </a:extLst>
          </p:cNvPr>
          <p:cNvSpPr>
            <a:spLocks noGrp="1"/>
          </p:cNvSpPr>
          <p:nvPr>
            <p:ph type="dt" sz="half" idx="2"/>
          </p:nvPr>
        </p:nvSpPr>
        <p:spPr>
          <a:xfrm rot="5400000">
            <a:off x="10509243" y="5071825"/>
            <a:ext cx="2647667" cy="365125"/>
          </a:xfrm>
          <a:prstGeom prst="rect">
            <a:avLst/>
          </a:prstGeom>
        </p:spPr>
        <p:txBody>
          <a:bodyPr vert="horz" lIns="91440" tIns="45720" rIns="91440" bIns="45720" rtlCol="0" anchor="ctr"/>
          <a:lstStyle>
            <a:lvl1pPr algn="l">
              <a:defRPr sz="900" cap="all" spc="300" baseline="0">
                <a:solidFill>
                  <a:schemeClr val="tx1">
                    <a:lumMod val="85000"/>
                    <a:lumOff val="15000"/>
                  </a:schemeClr>
                </a:solidFill>
                <a:latin typeface="+mn-lt"/>
              </a:defRPr>
            </a:lvl1pPr>
          </a:lstStyle>
          <a:p>
            <a:fld id="{A33960BD-7AC1-4217-9611-AAA56D3EE38F}" type="datetime4">
              <a:rPr lang="en-US" smtClean="0"/>
              <a:pPr/>
              <a:t>January 10, 2023</a:t>
            </a:fld>
            <a:endParaRPr lang="en-US" dirty="0">
              <a:latin typeface="+mn-lt"/>
            </a:endParaRPr>
          </a:p>
        </p:txBody>
      </p:sp>
      <p:sp>
        <p:nvSpPr>
          <p:cNvPr id="5" name="Footer Placeholder 4">
            <a:extLst>
              <a:ext uri="{FF2B5EF4-FFF2-40B4-BE49-F238E27FC236}">
                <a16:creationId xmlns:a16="http://schemas.microsoft.com/office/drawing/2014/main" id="{4ACE5D61-F203-4F00-9CF1-AB0AE4937006}"/>
              </a:ext>
            </a:extLst>
          </p:cNvPr>
          <p:cNvSpPr>
            <a:spLocks noGrp="1"/>
          </p:cNvSpPr>
          <p:nvPr>
            <p:ph type="ftr" sz="quarter" idx="3"/>
          </p:nvPr>
        </p:nvSpPr>
        <p:spPr>
          <a:xfrm rot="5400000">
            <a:off x="10447827" y="1407402"/>
            <a:ext cx="2770499" cy="365125"/>
          </a:xfrm>
          <a:prstGeom prst="rect">
            <a:avLst/>
          </a:prstGeom>
        </p:spPr>
        <p:txBody>
          <a:bodyPr vert="horz" lIns="91440" tIns="45720" rIns="91440" bIns="45720" rtlCol="0" anchor="ctr"/>
          <a:lstStyle>
            <a:lvl1pPr algn="r">
              <a:defRPr sz="900" cap="all" spc="300" baseline="0">
                <a:solidFill>
                  <a:schemeClr val="tx1">
                    <a:lumMod val="85000"/>
                    <a:lumOff val="15000"/>
                  </a:schemeClr>
                </a:solidFill>
                <a:latin typeface="+mn-lt"/>
              </a:defRPr>
            </a:lvl1pPr>
          </a:lstStyle>
          <a:p>
            <a:endParaRPr lang="en-US" dirty="0">
              <a:latin typeface="+mn-lt"/>
            </a:endParaRPr>
          </a:p>
        </p:txBody>
      </p:sp>
      <p:sp>
        <p:nvSpPr>
          <p:cNvPr id="6" name="Slide Number Placeholder 5">
            <a:extLst>
              <a:ext uri="{FF2B5EF4-FFF2-40B4-BE49-F238E27FC236}">
                <a16:creationId xmlns:a16="http://schemas.microsoft.com/office/drawing/2014/main" id="{39FF38BD-5F38-4F6E-B5DD-EB1AF06002E2}"/>
              </a:ext>
            </a:extLst>
          </p:cNvPr>
          <p:cNvSpPr>
            <a:spLocks noGrp="1"/>
          </p:cNvSpPr>
          <p:nvPr>
            <p:ph type="sldNum" sz="quarter" idx="4"/>
          </p:nvPr>
        </p:nvSpPr>
        <p:spPr>
          <a:xfrm>
            <a:off x="11560121" y="3138985"/>
            <a:ext cx="545911" cy="580029"/>
          </a:xfrm>
          <a:prstGeom prst="rect">
            <a:avLst/>
          </a:prstGeom>
        </p:spPr>
        <p:txBody>
          <a:bodyPr vert="horz" lIns="91440" tIns="45720" rIns="91440" bIns="45720" rtlCol="0" anchor="ctr"/>
          <a:lstStyle>
            <a:lvl1pPr algn="ctr">
              <a:defRPr sz="1600">
                <a:solidFill>
                  <a:schemeClr val="tx1">
                    <a:lumMod val="85000"/>
                    <a:lumOff val="15000"/>
                  </a:schemeClr>
                </a:solidFill>
                <a:latin typeface="+mn-lt"/>
              </a:defRPr>
            </a:lvl1pPr>
          </a:lstStyle>
          <a:p>
            <a:fld id="{9D4AEF59-F28E-467C-9EA3-92D1CFAD475A}" type="slidenum">
              <a:rPr lang="en-US" smtClean="0"/>
              <a:pPr/>
              <a:t>‹N›</a:t>
            </a:fld>
            <a:endParaRPr lang="en-US">
              <a:latin typeface="+mn-lt"/>
            </a:endParaRPr>
          </a:p>
        </p:txBody>
      </p:sp>
      <mc:AlternateContent xmlns:mc="http://schemas.openxmlformats.org/markup-compatibility/2006" xmlns:p14="http://schemas.microsoft.com/office/powerpoint/2010/main">
        <mc:Choice Requires="p14">
          <p:contentPart p14:bwMode="auto" r:id="rId14">
            <p14:nvContentPartPr>
              <p14:cNvPr id="18" name="Ink 17">
                <a:extLst>
                  <a:ext uri="{FF2B5EF4-FFF2-40B4-BE49-F238E27FC236}">
                    <a16:creationId xmlns:a16="http://schemas.microsoft.com/office/drawing/2014/main" id="{24D29CCB-7956-4E3E-8880-304085F04BF4}"/>
                  </a:ext>
                </a:extLst>
              </p14:cNvPr>
              <p14:cNvContentPartPr/>
              <p14:nvPr/>
            </p14:nvContentPartPr>
            <p14:xfrm>
              <a:off x="12490710" y="6342652"/>
              <a:ext cx="360" cy="360"/>
            </p14:xfrm>
          </p:contentPart>
        </mc:Choice>
        <mc:Fallback xmlns="">
          <p:pic>
            <p:nvPicPr>
              <p:cNvPr id="18" name="Ink 17">
                <a:extLst>
                  <a:ext uri="{FF2B5EF4-FFF2-40B4-BE49-F238E27FC236}">
                    <a16:creationId xmlns:a16="http://schemas.microsoft.com/office/drawing/2014/main" id="{24D29CCB-7956-4E3E-8880-304085F04BF4}"/>
                  </a:ext>
                </a:extLst>
              </p:cNvPr>
              <p:cNvPicPr/>
              <p:nvPr/>
            </p:nvPicPr>
            <p:blipFill>
              <a:blip r:embed="rId15"/>
              <a:stretch>
                <a:fillRect/>
              </a:stretch>
            </p:blipFill>
            <p:spPr>
              <a:xfrm>
                <a:off x="12481710" y="6333652"/>
                <a:ext cx="18000" cy="18000"/>
              </a:xfrm>
              <a:prstGeom prst="rect">
                <a:avLst/>
              </a:prstGeom>
            </p:spPr>
          </p:pic>
        </mc:Fallback>
      </mc:AlternateContent>
    </p:spTree>
    <p:extLst>
      <p:ext uri="{BB962C8B-B14F-4D97-AF65-F5344CB8AC3E}">
        <p14:creationId xmlns:p14="http://schemas.microsoft.com/office/powerpoint/2010/main" val="1550680516"/>
      </p:ext>
    </p:extLst>
  </p:cSld>
  <p:clrMap bg1="lt1" tx1="dk1" bg2="lt2" tx2="dk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12" r:id="rId6"/>
    <p:sldLayoutId id="2147483713" r:id="rId7"/>
    <p:sldLayoutId id="2147483714" r:id="rId8"/>
    <p:sldLayoutId id="2147483717" r:id="rId9"/>
    <p:sldLayoutId id="2147483715" r:id="rId10"/>
    <p:sldLayoutId id="2147483716" r:id="rId11"/>
  </p:sldLayoutIdLst>
  <p:hf sldNum="0" hdr="0" ftr="0" dt="0"/>
  <p:txStyles>
    <p:titleStyle>
      <a:lvl1pPr algn="l" defTabSz="914400" rtl="0" eaLnBrk="1" latinLnBrk="0" hangingPunct="1">
        <a:lnSpc>
          <a:spcPct val="110000"/>
        </a:lnSpc>
        <a:spcBef>
          <a:spcPct val="0"/>
        </a:spcBef>
        <a:buNone/>
        <a:defRPr sz="2800" kern="1200" cap="all" spc="600" baseline="0">
          <a:solidFill>
            <a:schemeClr val="tx1">
              <a:lumMod val="85000"/>
              <a:lumOff val="15000"/>
            </a:schemeClr>
          </a:solidFill>
          <a:latin typeface="+mj-lt"/>
          <a:ea typeface="Batang" panose="02030600000101010101" pitchFamily="18" charset="-127"/>
          <a:cs typeface="+mj-cs"/>
        </a:defRPr>
      </a:lvl1pPr>
    </p:titleStyle>
    <p:bodyStyle>
      <a:lvl1pPr marL="228600" indent="-228600" algn="l" defTabSz="914400" rtl="0" eaLnBrk="1" latinLnBrk="0" hangingPunct="1">
        <a:lnSpc>
          <a:spcPct val="100000"/>
        </a:lnSpc>
        <a:spcBef>
          <a:spcPts val="1000"/>
        </a:spcBef>
        <a:buSzPct val="80000"/>
        <a:buFont typeface="Arial" panose="020B0604020202020204" pitchFamily="34" charset="0"/>
        <a:buChar char="•"/>
        <a:defRPr sz="2000" kern="1200" spc="50" baseline="0">
          <a:solidFill>
            <a:schemeClr val="tx1">
              <a:lumMod val="85000"/>
              <a:lumOff val="15000"/>
            </a:schemeClr>
          </a:solidFill>
          <a:latin typeface="+mn-lt"/>
          <a:ea typeface="Batang" panose="02030600000101010101" pitchFamily="18" charset="-127"/>
          <a:cs typeface="+mn-cs"/>
        </a:defRPr>
      </a:lvl1pPr>
      <a:lvl2pPr marL="274320" indent="0" algn="l" defTabSz="914400" rtl="0" eaLnBrk="1" latinLnBrk="0" hangingPunct="1">
        <a:lnSpc>
          <a:spcPct val="100000"/>
        </a:lnSpc>
        <a:spcBef>
          <a:spcPts val="500"/>
        </a:spcBef>
        <a:buFontTx/>
        <a:buNone/>
        <a:defRPr sz="1800" kern="1200" spc="50" baseline="0">
          <a:solidFill>
            <a:schemeClr val="tx1">
              <a:lumMod val="85000"/>
              <a:lumOff val="15000"/>
            </a:schemeClr>
          </a:solidFill>
          <a:latin typeface="+mn-lt"/>
          <a:ea typeface="Batang" panose="02030600000101010101" pitchFamily="18" charset="-127"/>
          <a:cs typeface="+mn-cs"/>
        </a:defRPr>
      </a:lvl2pPr>
      <a:lvl3pPr marL="605790" indent="-285750" algn="l" defTabSz="914400" rtl="0" eaLnBrk="1" latinLnBrk="0" hangingPunct="1">
        <a:lnSpc>
          <a:spcPct val="100000"/>
        </a:lnSpc>
        <a:spcBef>
          <a:spcPts val="500"/>
        </a:spcBef>
        <a:buSzPct val="80000"/>
        <a:buFont typeface="Arial" panose="020B0604020202020204" pitchFamily="34" charset="0"/>
        <a:buChar char="•"/>
        <a:defRPr sz="1600" kern="1200" spc="50" baseline="0">
          <a:solidFill>
            <a:schemeClr val="tx1">
              <a:lumMod val="85000"/>
              <a:lumOff val="15000"/>
            </a:schemeClr>
          </a:solidFill>
          <a:latin typeface="+mn-lt"/>
          <a:ea typeface="Batang" panose="02030600000101010101" pitchFamily="18" charset="-127"/>
          <a:cs typeface="+mn-cs"/>
        </a:defRPr>
      </a:lvl3pPr>
      <a:lvl4pPr marL="630936" indent="0" algn="l" defTabSz="914400" rtl="0" eaLnBrk="1" latinLnBrk="0" hangingPunct="1">
        <a:lnSpc>
          <a:spcPct val="100000"/>
        </a:lnSpc>
        <a:spcBef>
          <a:spcPts val="500"/>
        </a:spcBef>
        <a:buFontTx/>
        <a:buNone/>
        <a:defRPr sz="1400" kern="1200" spc="50" baseline="0">
          <a:solidFill>
            <a:schemeClr val="tx1">
              <a:lumMod val="85000"/>
              <a:lumOff val="15000"/>
            </a:schemeClr>
          </a:solidFill>
          <a:latin typeface="+mn-lt"/>
          <a:ea typeface="Batang" panose="02030600000101010101" pitchFamily="18" charset="-127"/>
          <a:cs typeface="+mn-cs"/>
        </a:defRPr>
      </a:lvl4pPr>
      <a:lvl5pPr marL="822960" indent="-228600" algn="l" defTabSz="914400" rtl="0" eaLnBrk="1" latinLnBrk="0" hangingPunct="1">
        <a:lnSpc>
          <a:spcPct val="100000"/>
        </a:lnSpc>
        <a:spcBef>
          <a:spcPts val="500"/>
        </a:spcBef>
        <a:buSzPct val="80000"/>
        <a:buFont typeface="Arial" panose="020B0604020202020204" pitchFamily="34" charset="0"/>
        <a:buChar char="•"/>
        <a:defRPr sz="1400" kern="1200" spc="50" baseline="0">
          <a:solidFill>
            <a:schemeClr val="tx1">
              <a:lumMod val="85000"/>
              <a:lumOff val="15000"/>
            </a:schemeClr>
          </a:solidFill>
          <a:latin typeface="+mn-lt"/>
          <a:ea typeface="Batang" panose="02030600000101010101" pitchFamily="18" charset="-127"/>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16.jpg"/><Relationship Id="rId4" Type="http://schemas.openxmlformats.org/officeDocument/2006/relationships/image" Target="../media/image15.jp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hyperlink" Target="https://www.image-net.org/" TargetMode="External"/><Relationship Id="rId4" Type="http://schemas.openxmlformats.org/officeDocument/2006/relationships/hyperlink" Target="https://arxiv.org/pdf/1801.04381v4.pdf"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hyperlink" Target="https://machinethink.net/blog/googles-mobile-net-architecture-on-iphone/"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hyperlink" Target="https://machinethink.net/blog/googles-mobile-net-architecture-on-iphone/"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hyperlink" Target="https://www.image-net.org/static_files/papers/ImageNet_2010.pdf" TargetMode="External"/><Relationship Id="rId4" Type="http://schemas.openxmlformats.org/officeDocument/2006/relationships/hyperlink" Target="https://machinethink.net/blog/googles-mobile-net-architecture-on-iphone/"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26.emf"/></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hyperlink" Target="https://arxiv.org/pdf/1612.00983.pdf" TargetMode="External"/><Relationship Id="rId3" Type="http://schemas.openxmlformats.org/officeDocument/2006/relationships/hyperlink" Target="https://link.springer.com/content/pdf/10.1007/978-3-319-23222-5_41.pdf" TargetMode="External"/><Relationship Id="rId7" Type="http://schemas.openxmlformats.org/officeDocument/2006/relationships/hyperlink" Target="https://ieeexplore.ieee.org/stamp/stamp.jsp?tp=&amp;arnumber=8550005" TargetMode="Externa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hyperlink" Target="https://ieeexplore.ieee.org/stamp/stamp.jsp?tp=&amp;arnumber=8228338" TargetMode="External"/><Relationship Id="rId5" Type="http://schemas.openxmlformats.org/officeDocument/2006/relationships/hyperlink" Target="https://boa.unimib.it/bitstream/10281/206401/4/CNN-based%20features_post-print.pdf" TargetMode="External"/><Relationship Id="rId4" Type="http://schemas.openxmlformats.org/officeDocument/2006/relationships/hyperlink" Target="http://madima.org/wp-content/uploads/2017/11/12-A0-ICIAP-foodCNN-poster.pdf" TargetMode="External"/><Relationship Id="rId9" Type="http://schemas.openxmlformats.org/officeDocument/2006/relationships/hyperlink" Target="https://www.irjet.net/archives/V9/i3/IRJET-V9I3368.pdf" TargetMode="External"/></Relationships>
</file>

<file path=ppt/slides/_rels/slide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hyperlink" Target="https://github.com/Murgio/Food-Recipe-CNN" TargetMode="External"/><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hyperlink" Target="https://medium.com/analytics-vidhya/indian-food-image-classification-using-transfer-learning-b8878187ddd1" TargetMode="External"/><Relationship Id="rId4" Type="http://schemas.openxmlformats.org/officeDocument/2006/relationships/hyperlink" Target="https://www.kaggle.com/code/themlphdstudent/food-classification-using-inceptionv3" TargetMode="External"/></Relationships>
</file>

<file path=ppt/slides/_rels/slide27.xml.rels><?xml version="1.0" encoding="UTF-8" standalone="yes"?>
<Relationships xmlns="http://schemas.openxmlformats.org/package/2006/relationships"><Relationship Id="rId3" Type="http://schemas.openxmlformats.org/officeDocument/2006/relationships/hyperlink" Target="https://de.mathworks.com/help/deeplearning/ug/data-sets-for-deep-learning.html"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9.jpg"/><Relationship Id="rId4" Type="http://schemas.openxmlformats.org/officeDocument/2006/relationships/image" Target="../media/image8.jpg"/></Relationships>
</file>

<file path=ppt/slides/_rels/slide7.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3.png"/><Relationship Id="rId7"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hyperlink" Target="https://en.wikipedia.org/wiki/Wikipedia:File_copyright_tags#For_image_creators" TargetMode="External"/><Relationship Id="rId4" Type="http://schemas.openxmlformats.org/officeDocument/2006/relationships/hyperlink" Target="https://en.wikipedia.org/wiki/Wikipedia:Ten_things_you_may_not_know_about_images_on_Wikipedia"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8" name="CasellaDiTesto 7">
            <a:extLst>
              <a:ext uri="{FF2B5EF4-FFF2-40B4-BE49-F238E27FC236}">
                <a16:creationId xmlns:a16="http://schemas.microsoft.com/office/drawing/2014/main" id="{A9317B6F-DF24-6B90-C077-590F06FB32A4}"/>
              </a:ext>
            </a:extLst>
          </p:cNvPr>
          <p:cNvSpPr txBox="1"/>
          <p:nvPr/>
        </p:nvSpPr>
        <p:spPr>
          <a:xfrm>
            <a:off x="1428207" y="2151727"/>
            <a:ext cx="4949371" cy="3046988"/>
          </a:xfrm>
          <a:prstGeom prst="rect">
            <a:avLst/>
          </a:prstGeom>
          <a:noFill/>
        </p:spPr>
        <p:txBody>
          <a:bodyPr wrap="square" rtlCol="0">
            <a:spAutoFit/>
          </a:bodyPr>
          <a:lstStyle/>
          <a:p>
            <a:pPr algn="ctr"/>
            <a:r>
              <a:rPr lang="it-IT" sz="3200" b="1">
                <a:latin typeface="CMU Concrete" panose="02000603000000000000" pitchFamily="2" charset="0"/>
                <a:ea typeface="CMU Concrete" panose="02000603000000000000" pitchFamily="2" charset="0"/>
                <a:cs typeface="CMU Concrete" panose="02000603000000000000" pitchFamily="2" charset="0"/>
              </a:rPr>
              <a:t>Food for Thought</a:t>
            </a:r>
          </a:p>
          <a:p>
            <a:pPr algn="ctr"/>
            <a:endParaRPr lang="it-IT" sz="3200" b="1">
              <a:latin typeface="CMU Concrete" panose="02000603000000000000" pitchFamily="2" charset="0"/>
              <a:ea typeface="CMU Concrete" panose="02000603000000000000" pitchFamily="2" charset="0"/>
              <a:cs typeface="CMU Concrete" panose="02000603000000000000" pitchFamily="2" charset="0"/>
            </a:endParaRPr>
          </a:p>
          <a:p>
            <a:pPr algn="ctr"/>
            <a:r>
              <a:rPr lang="it-IT" sz="3200" b="1">
                <a:latin typeface="CMU Concrete" panose="02000603000000000000" pitchFamily="2" charset="0"/>
                <a:ea typeface="CMU Concrete" panose="02000603000000000000" pitchFamily="2" charset="0"/>
                <a:cs typeface="CMU Concrete" panose="02000603000000000000" pitchFamily="2" charset="0"/>
              </a:rPr>
              <a:t>A Convolutional Neural Network application for Food Image classification</a:t>
            </a:r>
          </a:p>
        </p:txBody>
      </p:sp>
      <p:grpSp>
        <p:nvGrpSpPr>
          <p:cNvPr id="2" name="Gruppo 1">
            <a:extLst>
              <a:ext uri="{FF2B5EF4-FFF2-40B4-BE49-F238E27FC236}">
                <a16:creationId xmlns:a16="http://schemas.microsoft.com/office/drawing/2014/main" id="{119FECD5-68D2-365F-941E-9ACDECBE760E}"/>
              </a:ext>
            </a:extLst>
          </p:cNvPr>
          <p:cNvGrpSpPr/>
          <p:nvPr/>
        </p:nvGrpSpPr>
        <p:grpSpPr>
          <a:xfrm>
            <a:off x="508000" y="314878"/>
            <a:ext cx="677094" cy="639848"/>
            <a:chOff x="508000" y="314878"/>
            <a:chExt cx="677094" cy="639848"/>
          </a:xfrm>
        </p:grpSpPr>
        <p:pic>
          <p:nvPicPr>
            <p:cNvPr id="10" name="Immagine 9">
              <a:extLst>
                <a:ext uri="{FF2B5EF4-FFF2-40B4-BE49-F238E27FC236}">
                  <a16:creationId xmlns:a16="http://schemas.microsoft.com/office/drawing/2014/main" id="{05AB820B-B92F-1E95-AD30-58F46EF42845}"/>
                </a:ext>
              </a:extLst>
            </p:cNvPr>
            <p:cNvPicPr>
              <a:picLocks noChangeAspect="1"/>
            </p:cNvPicPr>
            <p:nvPr/>
          </p:nvPicPr>
          <p:blipFill>
            <a:blip r:embed="rId2"/>
            <a:stretch>
              <a:fillRect/>
            </a:stretch>
          </p:blipFill>
          <p:spPr>
            <a:xfrm>
              <a:off x="508000" y="314878"/>
              <a:ext cx="431800" cy="431800"/>
            </a:xfrm>
            <a:prstGeom prst="rect">
              <a:avLst/>
            </a:prstGeom>
          </p:spPr>
        </p:pic>
        <p:pic>
          <p:nvPicPr>
            <p:cNvPr id="12" name="Immagine 11">
              <a:extLst>
                <a:ext uri="{FF2B5EF4-FFF2-40B4-BE49-F238E27FC236}">
                  <a16:creationId xmlns:a16="http://schemas.microsoft.com/office/drawing/2014/main" id="{2C1D1A34-3C9B-E715-DC2C-1E6DD2D15A20}"/>
                </a:ext>
              </a:extLst>
            </p:cNvPr>
            <p:cNvPicPr>
              <a:picLocks noChangeAspect="1"/>
            </p:cNvPicPr>
            <p:nvPr/>
          </p:nvPicPr>
          <p:blipFill>
            <a:blip r:embed="rId2"/>
            <a:stretch>
              <a:fillRect/>
            </a:stretch>
          </p:blipFill>
          <p:spPr>
            <a:xfrm>
              <a:off x="630647" y="406318"/>
              <a:ext cx="431800" cy="431800"/>
            </a:xfrm>
            <a:prstGeom prst="rect">
              <a:avLst/>
            </a:prstGeom>
          </p:spPr>
        </p:pic>
        <p:pic>
          <p:nvPicPr>
            <p:cNvPr id="13" name="Immagine 12">
              <a:extLst>
                <a:ext uri="{FF2B5EF4-FFF2-40B4-BE49-F238E27FC236}">
                  <a16:creationId xmlns:a16="http://schemas.microsoft.com/office/drawing/2014/main" id="{3DD71318-7CB0-AD83-95B0-8A5FD6F5E5AD}"/>
                </a:ext>
              </a:extLst>
            </p:cNvPr>
            <p:cNvPicPr>
              <a:picLocks noChangeAspect="1"/>
            </p:cNvPicPr>
            <p:nvPr/>
          </p:nvPicPr>
          <p:blipFill>
            <a:blip r:embed="rId2"/>
            <a:stretch>
              <a:fillRect/>
            </a:stretch>
          </p:blipFill>
          <p:spPr>
            <a:xfrm>
              <a:off x="753294" y="522926"/>
              <a:ext cx="431800" cy="431800"/>
            </a:xfrm>
            <a:prstGeom prst="rect">
              <a:avLst/>
            </a:prstGeom>
          </p:spPr>
        </p:pic>
      </p:grpSp>
      <p:pic>
        <p:nvPicPr>
          <p:cNvPr id="4" name="Immagine 3" descr="Immagine che contiene cibo, piatto, sushi, parecchi&#10;&#10;Descrizione generata automaticamente">
            <a:extLst>
              <a:ext uri="{FF2B5EF4-FFF2-40B4-BE49-F238E27FC236}">
                <a16:creationId xmlns:a16="http://schemas.microsoft.com/office/drawing/2014/main" id="{EA0C54A6-6DDD-A30B-FD30-84378BB029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12375" y="154525"/>
            <a:ext cx="4365965" cy="6548948"/>
          </a:xfrm>
          <a:prstGeom prst="rect">
            <a:avLst/>
          </a:prstGeom>
          <a:ln>
            <a:solidFill>
              <a:schemeClr val="tx1"/>
            </a:solidFill>
          </a:ln>
          <a:effectLst>
            <a:outerShdw blurRad="50800" dist="38100" dir="2700000" algn="tl" rotWithShape="0">
              <a:prstClr val="black">
                <a:alpha val="40000"/>
              </a:prstClr>
            </a:outerShdw>
          </a:effectLst>
        </p:spPr>
      </p:pic>
      <p:sp>
        <p:nvSpPr>
          <p:cNvPr id="7" name="CasellaDiTesto 6">
            <a:extLst>
              <a:ext uri="{FF2B5EF4-FFF2-40B4-BE49-F238E27FC236}">
                <a16:creationId xmlns:a16="http://schemas.microsoft.com/office/drawing/2014/main" id="{63EA54B7-2594-0B71-B3D5-F20B2A1E6467}"/>
              </a:ext>
            </a:extLst>
          </p:cNvPr>
          <p:cNvSpPr txBox="1"/>
          <p:nvPr/>
        </p:nvSpPr>
        <p:spPr>
          <a:xfrm>
            <a:off x="-7257" y="6596390"/>
            <a:ext cx="1894114" cy="261610"/>
          </a:xfrm>
          <a:prstGeom prst="rect">
            <a:avLst/>
          </a:prstGeom>
          <a:noFill/>
        </p:spPr>
        <p:txBody>
          <a:bodyPr wrap="square" rtlCol="0">
            <a:spAutoFit/>
          </a:bodyPr>
          <a:lstStyle/>
          <a:p>
            <a:r>
              <a:rPr lang="it-IT" sz="1100"/>
              <a:t>Image: Brooke Lark - unsplash</a:t>
            </a:r>
          </a:p>
        </p:txBody>
      </p:sp>
    </p:spTree>
    <p:extLst>
      <p:ext uri="{BB962C8B-B14F-4D97-AF65-F5344CB8AC3E}">
        <p14:creationId xmlns:p14="http://schemas.microsoft.com/office/powerpoint/2010/main" val="16447254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2" name="Gruppo 1">
            <a:extLst>
              <a:ext uri="{FF2B5EF4-FFF2-40B4-BE49-F238E27FC236}">
                <a16:creationId xmlns:a16="http://schemas.microsoft.com/office/drawing/2014/main" id="{119FECD5-68D2-365F-941E-9ACDECBE760E}"/>
              </a:ext>
            </a:extLst>
          </p:cNvPr>
          <p:cNvGrpSpPr/>
          <p:nvPr/>
        </p:nvGrpSpPr>
        <p:grpSpPr>
          <a:xfrm>
            <a:off x="508000" y="314878"/>
            <a:ext cx="677094" cy="639848"/>
            <a:chOff x="508000" y="314878"/>
            <a:chExt cx="677094" cy="639848"/>
          </a:xfrm>
        </p:grpSpPr>
        <p:pic>
          <p:nvPicPr>
            <p:cNvPr id="10" name="Immagine 9">
              <a:extLst>
                <a:ext uri="{FF2B5EF4-FFF2-40B4-BE49-F238E27FC236}">
                  <a16:creationId xmlns:a16="http://schemas.microsoft.com/office/drawing/2014/main" id="{05AB820B-B92F-1E95-AD30-58F46EF42845}"/>
                </a:ext>
              </a:extLst>
            </p:cNvPr>
            <p:cNvPicPr>
              <a:picLocks noChangeAspect="1"/>
            </p:cNvPicPr>
            <p:nvPr/>
          </p:nvPicPr>
          <p:blipFill>
            <a:blip r:embed="rId3"/>
            <a:stretch>
              <a:fillRect/>
            </a:stretch>
          </p:blipFill>
          <p:spPr>
            <a:xfrm>
              <a:off x="508000" y="314878"/>
              <a:ext cx="431800" cy="431800"/>
            </a:xfrm>
            <a:prstGeom prst="rect">
              <a:avLst/>
            </a:prstGeom>
          </p:spPr>
        </p:pic>
        <p:pic>
          <p:nvPicPr>
            <p:cNvPr id="12" name="Immagine 11">
              <a:extLst>
                <a:ext uri="{FF2B5EF4-FFF2-40B4-BE49-F238E27FC236}">
                  <a16:creationId xmlns:a16="http://schemas.microsoft.com/office/drawing/2014/main" id="{2C1D1A34-3C9B-E715-DC2C-1E6DD2D15A20}"/>
                </a:ext>
              </a:extLst>
            </p:cNvPr>
            <p:cNvPicPr>
              <a:picLocks noChangeAspect="1"/>
            </p:cNvPicPr>
            <p:nvPr/>
          </p:nvPicPr>
          <p:blipFill>
            <a:blip r:embed="rId3"/>
            <a:stretch>
              <a:fillRect/>
            </a:stretch>
          </p:blipFill>
          <p:spPr>
            <a:xfrm>
              <a:off x="630647" y="406318"/>
              <a:ext cx="431800" cy="431800"/>
            </a:xfrm>
            <a:prstGeom prst="rect">
              <a:avLst/>
            </a:prstGeom>
          </p:spPr>
        </p:pic>
        <p:pic>
          <p:nvPicPr>
            <p:cNvPr id="13" name="Immagine 12">
              <a:extLst>
                <a:ext uri="{FF2B5EF4-FFF2-40B4-BE49-F238E27FC236}">
                  <a16:creationId xmlns:a16="http://schemas.microsoft.com/office/drawing/2014/main" id="{3DD71318-7CB0-AD83-95B0-8A5FD6F5E5AD}"/>
                </a:ext>
              </a:extLst>
            </p:cNvPr>
            <p:cNvPicPr>
              <a:picLocks noChangeAspect="1"/>
            </p:cNvPicPr>
            <p:nvPr/>
          </p:nvPicPr>
          <p:blipFill>
            <a:blip r:embed="rId3"/>
            <a:stretch>
              <a:fillRect/>
            </a:stretch>
          </p:blipFill>
          <p:spPr>
            <a:xfrm>
              <a:off x="753294" y="522926"/>
              <a:ext cx="431800" cy="431800"/>
            </a:xfrm>
            <a:prstGeom prst="rect">
              <a:avLst/>
            </a:prstGeom>
          </p:spPr>
        </p:pic>
      </p:grpSp>
      <p:sp>
        <p:nvSpPr>
          <p:cNvPr id="4" name="CasellaDiTesto 3">
            <a:extLst>
              <a:ext uri="{FF2B5EF4-FFF2-40B4-BE49-F238E27FC236}">
                <a16:creationId xmlns:a16="http://schemas.microsoft.com/office/drawing/2014/main" id="{C6F1D39D-E96A-71CA-E9DE-7F03085D0515}"/>
              </a:ext>
            </a:extLst>
          </p:cNvPr>
          <p:cNvSpPr txBox="1"/>
          <p:nvPr/>
        </p:nvSpPr>
        <p:spPr>
          <a:xfrm>
            <a:off x="146347" y="1162842"/>
            <a:ext cx="7609841" cy="369332"/>
          </a:xfrm>
          <a:prstGeom prst="rect">
            <a:avLst/>
          </a:prstGeom>
          <a:noFill/>
        </p:spPr>
        <p:txBody>
          <a:bodyPr wrap="square" rtlCol="0">
            <a:spAutoFit/>
          </a:bodyPr>
          <a:lstStyle/>
          <a:p>
            <a:r>
              <a:rPr lang="en-US" b="1">
                <a:latin typeface="CMU Concrete" panose="02000603000000000000" pitchFamily="2" charset="0"/>
                <a:ea typeface="CMU Concrete" panose="02000603000000000000" pitchFamily="2" charset="0"/>
                <a:cs typeface="CMU Concrete" panose="02000603000000000000" pitchFamily="2" charset="0"/>
              </a:rPr>
              <a:t>Show an analysis of the available data</a:t>
            </a:r>
          </a:p>
        </p:txBody>
      </p:sp>
      <p:sp>
        <p:nvSpPr>
          <p:cNvPr id="5" name="CasellaDiTesto 4">
            <a:extLst>
              <a:ext uri="{FF2B5EF4-FFF2-40B4-BE49-F238E27FC236}">
                <a16:creationId xmlns:a16="http://schemas.microsoft.com/office/drawing/2014/main" id="{0AFCA244-E3B8-5F9F-6CA7-8021BC044638}"/>
              </a:ext>
            </a:extLst>
          </p:cNvPr>
          <p:cNvSpPr txBox="1"/>
          <p:nvPr/>
        </p:nvSpPr>
        <p:spPr>
          <a:xfrm>
            <a:off x="2272937" y="-5162"/>
            <a:ext cx="7302137" cy="923330"/>
          </a:xfrm>
          <a:prstGeom prst="rect">
            <a:avLst/>
          </a:prstGeom>
          <a:noFill/>
        </p:spPr>
        <p:txBody>
          <a:bodyPr wrap="square" rtlCol="0">
            <a:spAutoFit/>
          </a:bodyPr>
          <a:lstStyle/>
          <a:p>
            <a:r>
              <a:rPr lang="it-IT"/>
              <a:t>Remember: </a:t>
            </a:r>
          </a:p>
          <a:p>
            <a:r>
              <a:rPr lang="it-IT"/>
              <a:t>- each slide max 3 points to show. The rest will be said out loud but in this case you can just put all the comments down below in the notes!</a:t>
            </a:r>
          </a:p>
        </p:txBody>
      </p:sp>
      <p:sp>
        <p:nvSpPr>
          <p:cNvPr id="3" name="CasellaDiTesto 2">
            <a:extLst>
              <a:ext uri="{FF2B5EF4-FFF2-40B4-BE49-F238E27FC236}">
                <a16:creationId xmlns:a16="http://schemas.microsoft.com/office/drawing/2014/main" id="{14A780A4-209F-CD60-9F35-470D6BA50830}"/>
              </a:ext>
            </a:extLst>
          </p:cNvPr>
          <p:cNvSpPr txBox="1"/>
          <p:nvPr/>
        </p:nvSpPr>
        <p:spPr>
          <a:xfrm>
            <a:off x="146347" y="1860211"/>
            <a:ext cx="5179179" cy="3416320"/>
          </a:xfrm>
          <a:prstGeom prst="rect">
            <a:avLst/>
          </a:prstGeom>
          <a:noFill/>
        </p:spPr>
        <p:txBody>
          <a:bodyPr wrap="square" rtlCol="0">
            <a:spAutoFit/>
          </a:bodyPr>
          <a:lstStyle/>
          <a:p>
            <a:pPr marL="285750" indent="-285750">
              <a:buFont typeface="Arial" panose="020B0604020202020204" pitchFamily="34" charset="0"/>
              <a:buChar char="•"/>
            </a:pPr>
            <a:r>
              <a:rPr lang="it-IT">
                <a:latin typeface="CMU Concrete" panose="02000603000000000000" pitchFamily="2" charset="0"/>
                <a:ea typeface="CMU Concrete" panose="02000603000000000000" pitchFamily="2" charset="0"/>
                <a:cs typeface="CMU Concrete" panose="02000603000000000000" pitchFamily="2" charset="0"/>
              </a:rPr>
              <a:t>In order to overcome the previous challenge, a </a:t>
            </a:r>
            <a:r>
              <a:rPr lang="it-IT" b="1">
                <a:latin typeface="CMU Concrete" panose="02000603000000000000" pitchFamily="2" charset="0"/>
                <a:ea typeface="CMU Concrete" panose="02000603000000000000" pitchFamily="2" charset="0"/>
                <a:cs typeface="CMU Concrete" panose="02000603000000000000" pitchFamily="2" charset="0"/>
              </a:rPr>
              <a:t>data augmentation </a:t>
            </a:r>
            <a:r>
              <a:rPr lang="it-IT">
                <a:latin typeface="CMU Concrete" panose="02000603000000000000" pitchFamily="2" charset="0"/>
                <a:ea typeface="CMU Concrete" panose="02000603000000000000" pitchFamily="2" charset="0"/>
                <a:cs typeface="CMU Concrete" panose="02000603000000000000" pitchFamily="2" charset="0"/>
              </a:rPr>
              <a:t>procedure has been applied in order to create sligtly different copies of the data right after separating the data in training, testing and validation folders. The training folder has been augmented reaching 200 images for each classes, before feeding the data into the model. The augmentation procedure involved horizontal and vertical flipping, brightness and hue modification.</a:t>
            </a:r>
            <a:endParaRPr lang="it-IT" b="1">
              <a:latin typeface="CMU Concrete" panose="02000603000000000000" pitchFamily="2" charset="0"/>
              <a:ea typeface="CMU Concrete" panose="02000603000000000000" pitchFamily="2" charset="0"/>
              <a:cs typeface="CMU Concrete" panose="02000603000000000000" pitchFamily="2" charset="0"/>
            </a:endParaRPr>
          </a:p>
          <a:p>
            <a:endParaRPr lang="it-IT" b="1">
              <a:latin typeface="CMU Concrete" panose="02000603000000000000" pitchFamily="2" charset="0"/>
              <a:ea typeface="CMU Concrete" panose="02000603000000000000" pitchFamily="2" charset="0"/>
              <a:cs typeface="CMU Concrete" panose="02000603000000000000" pitchFamily="2" charset="0"/>
            </a:endParaRPr>
          </a:p>
        </p:txBody>
      </p:sp>
      <p:pic>
        <p:nvPicPr>
          <p:cNvPr id="9" name="Immagine 8" descr="Immagine che contiene patatinefritte, cibo, piatto, pasto&#10;&#10;Descrizione generata automaticamente">
            <a:extLst>
              <a:ext uri="{FF2B5EF4-FFF2-40B4-BE49-F238E27FC236}">
                <a16:creationId xmlns:a16="http://schemas.microsoft.com/office/drawing/2014/main" id="{701AF922-6FBA-2626-B4C9-4870D7DD887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24004" y="1618690"/>
            <a:ext cx="2911944" cy="3075230"/>
          </a:xfrm>
          <a:prstGeom prst="rect">
            <a:avLst/>
          </a:prstGeom>
        </p:spPr>
      </p:pic>
      <p:pic>
        <p:nvPicPr>
          <p:cNvPr id="14" name="Immagine 13" descr="Immagine che contiene patatinefritte, cibo, piatto, pasto&#10;&#10;Descrizione generata automaticamente">
            <a:extLst>
              <a:ext uri="{FF2B5EF4-FFF2-40B4-BE49-F238E27FC236}">
                <a16:creationId xmlns:a16="http://schemas.microsoft.com/office/drawing/2014/main" id="{1DCA0F9D-C9B4-16EA-C7E6-5244FF69557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84905" y="2501570"/>
            <a:ext cx="3060747" cy="3060747"/>
          </a:xfrm>
          <a:prstGeom prst="rect">
            <a:avLst/>
          </a:prstGeom>
        </p:spPr>
      </p:pic>
      <p:sp>
        <p:nvSpPr>
          <p:cNvPr id="15" name="CasellaDiTesto 14">
            <a:extLst>
              <a:ext uri="{FF2B5EF4-FFF2-40B4-BE49-F238E27FC236}">
                <a16:creationId xmlns:a16="http://schemas.microsoft.com/office/drawing/2014/main" id="{754B22AE-C617-6A74-94B4-5A4B52E0E419}"/>
              </a:ext>
            </a:extLst>
          </p:cNvPr>
          <p:cNvSpPr txBox="1"/>
          <p:nvPr/>
        </p:nvSpPr>
        <p:spPr>
          <a:xfrm>
            <a:off x="5842003" y="4815806"/>
            <a:ext cx="1596641" cy="523220"/>
          </a:xfrm>
          <a:prstGeom prst="rect">
            <a:avLst/>
          </a:prstGeom>
          <a:noFill/>
        </p:spPr>
        <p:txBody>
          <a:bodyPr wrap="square" rtlCol="0">
            <a:spAutoFit/>
          </a:bodyPr>
          <a:lstStyle/>
          <a:p>
            <a:r>
              <a:rPr lang="it-IT" sz="1400" b="1">
                <a:latin typeface="CMU Concrete" panose="02000603000000000000" pitchFamily="2" charset="0"/>
                <a:ea typeface="CMU Concrete" panose="02000603000000000000" pitchFamily="2" charset="0"/>
                <a:cs typeface="CMU Concrete" panose="02000603000000000000" pitchFamily="2" charset="0"/>
              </a:rPr>
              <a:t>Original fries image</a:t>
            </a:r>
          </a:p>
        </p:txBody>
      </p:sp>
      <p:sp>
        <p:nvSpPr>
          <p:cNvPr id="17" name="CasellaDiTesto 16">
            <a:extLst>
              <a:ext uri="{FF2B5EF4-FFF2-40B4-BE49-F238E27FC236}">
                <a16:creationId xmlns:a16="http://schemas.microsoft.com/office/drawing/2014/main" id="{A300F87B-BEDF-10EC-49B6-3C4DB438D09D}"/>
              </a:ext>
            </a:extLst>
          </p:cNvPr>
          <p:cNvSpPr txBox="1"/>
          <p:nvPr/>
        </p:nvSpPr>
        <p:spPr>
          <a:xfrm>
            <a:off x="8984906" y="5638234"/>
            <a:ext cx="1596641" cy="523220"/>
          </a:xfrm>
          <a:prstGeom prst="rect">
            <a:avLst/>
          </a:prstGeom>
          <a:noFill/>
        </p:spPr>
        <p:txBody>
          <a:bodyPr wrap="square" rtlCol="0">
            <a:spAutoFit/>
          </a:bodyPr>
          <a:lstStyle/>
          <a:p>
            <a:r>
              <a:rPr lang="it-IT" sz="1400" b="1">
                <a:latin typeface="CMU Concrete" panose="02000603000000000000" pitchFamily="2" charset="0"/>
                <a:ea typeface="CMU Concrete" panose="02000603000000000000" pitchFamily="2" charset="0"/>
                <a:cs typeface="CMU Concrete" panose="02000603000000000000" pitchFamily="2" charset="0"/>
              </a:rPr>
              <a:t>Horizontal flip of fries image</a:t>
            </a:r>
          </a:p>
        </p:txBody>
      </p:sp>
    </p:spTree>
    <p:extLst>
      <p:ext uri="{BB962C8B-B14F-4D97-AF65-F5344CB8AC3E}">
        <p14:creationId xmlns:p14="http://schemas.microsoft.com/office/powerpoint/2010/main" val="30953845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2" name="Gruppo 1">
            <a:extLst>
              <a:ext uri="{FF2B5EF4-FFF2-40B4-BE49-F238E27FC236}">
                <a16:creationId xmlns:a16="http://schemas.microsoft.com/office/drawing/2014/main" id="{119FECD5-68D2-365F-941E-9ACDECBE760E}"/>
              </a:ext>
            </a:extLst>
          </p:cNvPr>
          <p:cNvGrpSpPr/>
          <p:nvPr/>
        </p:nvGrpSpPr>
        <p:grpSpPr>
          <a:xfrm>
            <a:off x="508000" y="314878"/>
            <a:ext cx="677094" cy="639848"/>
            <a:chOff x="508000" y="314878"/>
            <a:chExt cx="677094" cy="639848"/>
          </a:xfrm>
        </p:grpSpPr>
        <p:pic>
          <p:nvPicPr>
            <p:cNvPr id="10" name="Immagine 9">
              <a:extLst>
                <a:ext uri="{FF2B5EF4-FFF2-40B4-BE49-F238E27FC236}">
                  <a16:creationId xmlns:a16="http://schemas.microsoft.com/office/drawing/2014/main" id="{05AB820B-B92F-1E95-AD30-58F46EF42845}"/>
                </a:ext>
              </a:extLst>
            </p:cNvPr>
            <p:cNvPicPr>
              <a:picLocks noChangeAspect="1"/>
            </p:cNvPicPr>
            <p:nvPr/>
          </p:nvPicPr>
          <p:blipFill>
            <a:blip r:embed="rId3"/>
            <a:stretch>
              <a:fillRect/>
            </a:stretch>
          </p:blipFill>
          <p:spPr>
            <a:xfrm>
              <a:off x="508000" y="314878"/>
              <a:ext cx="431800" cy="431800"/>
            </a:xfrm>
            <a:prstGeom prst="rect">
              <a:avLst/>
            </a:prstGeom>
          </p:spPr>
        </p:pic>
        <p:pic>
          <p:nvPicPr>
            <p:cNvPr id="12" name="Immagine 11">
              <a:extLst>
                <a:ext uri="{FF2B5EF4-FFF2-40B4-BE49-F238E27FC236}">
                  <a16:creationId xmlns:a16="http://schemas.microsoft.com/office/drawing/2014/main" id="{2C1D1A34-3C9B-E715-DC2C-1E6DD2D15A20}"/>
                </a:ext>
              </a:extLst>
            </p:cNvPr>
            <p:cNvPicPr>
              <a:picLocks noChangeAspect="1"/>
            </p:cNvPicPr>
            <p:nvPr/>
          </p:nvPicPr>
          <p:blipFill>
            <a:blip r:embed="rId3"/>
            <a:stretch>
              <a:fillRect/>
            </a:stretch>
          </p:blipFill>
          <p:spPr>
            <a:xfrm>
              <a:off x="630647" y="406318"/>
              <a:ext cx="431800" cy="431800"/>
            </a:xfrm>
            <a:prstGeom prst="rect">
              <a:avLst/>
            </a:prstGeom>
          </p:spPr>
        </p:pic>
        <p:pic>
          <p:nvPicPr>
            <p:cNvPr id="13" name="Immagine 12">
              <a:extLst>
                <a:ext uri="{FF2B5EF4-FFF2-40B4-BE49-F238E27FC236}">
                  <a16:creationId xmlns:a16="http://schemas.microsoft.com/office/drawing/2014/main" id="{3DD71318-7CB0-AD83-95B0-8A5FD6F5E5AD}"/>
                </a:ext>
              </a:extLst>
            </p:cNvPr>
            <p:cNvPicPr>
              <a:picLocks noChangeAspect="1"/>
            </p:cNvPicPr>
            <p:nvPr/>
          </p:nvPicPr>
          <p:blipFill>
            <a:blip r:embed="rId3"/>
            <a:stretch>
              <a:fillRect/>
            </a:stretch>
          </p:blipFill>
          <p:spPr>
            <a:xfrm>
              <a:off x="753294" y="522926"/>
              <a:ext cx="431800" cy="431800"/>
            </a:xfrm>
            <a:prstGeom prst="rect">
              <a:avLst/>
            </a:prstGeom>
          </p:spPr>
        </p:pic>
      </p:grpSp>
      <p:sp>
        <p:nvSpPr>
          <p:cNvPr id="4" name="CasellaDiTesto 3">
            <a:extLst>
              <a:ext uri="{FF2B5EF4-FFF2-40B4-BE49-F238E27FC236}">
                <a16:creationId xmlns:a16="http://schemas.microsoft.com/office/drawing/2014/main" id="{C6F1D39D-E96A-71CA-E9DE-7F03085D0515}"/>
              </a:ext>
            </a:extLst>
          </p:cNvPr>
          <p:cNvSpPr txBox="1"/>
          <p:nvPr/>
        </p:nvSpPr>
        <p:spPr>
          <a:xfrm>
            <a:off x="146347" y="1162842"/>
            <a:ext cx="7609841" cy="369332"/>
          </a:xfrm>
          <a:prstGeom prst="rect">
            <a:avLst/>
          </a:prstGeom>
          <a:noFill/>
        </p:spPr>
        <p:txBody>
          <a:bodyPr wrap="square" rtlCol="0">
            <a:spAutoFit/>
          </a:bodyPr>
          <a:lstStyle/>
          <a:p>
            <a:r>
              <a:rPr lang="en-US" b="1">
                <a:latin typeface="CMU Concrete" panose="02000603000000000000" pitchFamily="2" charset="0"/>
                <a:ea typeface="CMU Concrete" panose="02000603000000000000" pitchFamily="2" charset="0"/>
                <a:cs typeface="CMU Concrete" panose="02000603000000000000" pitchFamily="2" charset="0"/>
              </a:rPr>
              <a:t>Describe your solution</a:t>
            </a:r>
          </a:p>
        </p:txBody>
      </p:sp>
      <p:sp>
        <p:nvSpPr>
          <p:cNvPr id="5" name="CasellaDiTesto 4">
            <a:extLst>
              <a:ext uri="{FF2B5EF4-FFF2-40B4-BE49-F238E27FC236}">
                <a16:creationId xmlns:a16="http://schemas.microsoft.com/office/drawing/2014/main" id="{0AFCA244-E3B8-5F9F-6CA7-8021BC044638}"/>
              </a:ext>
            </a:extLst>
          </p:cNvPr>
          <p:cNvSpPr txBox="1"/>
          <p:nvPr/>
        </p:nvSpPr>
        <p:spPr>
          <a:xfrm>
            <a:off x="2272937" y="-5162"/>
            <a:ext cx="7302137" cy="923330"/>
          </a:xfrm>
          <a:prstGeom prst="rect">
            <a:avLst/>
          </a:prstGeom>
          <a:noFill/>
        </p:spPr>
        <p:txBody>
          <a:bodyPr wrap="square" rtlCol="0">
            <a:spAutoFit/>
          </a:bodyPr>
          <a:lstStyle/>
          <a:p>
            <a:r>
              <a:rPr lang="it-IT"/>
              <a:t>Remember: </a:t>
            </a:r>
          </a:p>
          <a:p>
            <a:r>
              <a:rPr lang="it-IT"/>
              <a:t>- each slide max 3 points to show. The rest will be said out loud but in this case you can just put all the comments down below in the notes!</a:t>
            </a:r>
          </a:p>
        </p:txBody>
      </p:sp>
      <p:sp>
        <p:nvSpPr>
          <p:cNvPr id="8" name="CasellaDiTesto 7">
            <a:extLst>
              <a:ext uri="{FF2B5EF4-FFF2-40B4-BE49-F238E27FC236}">
                <a16:creationId xmlns:a16="http://schemas.microsoft.com/office/drawing/2014/main" id="{35F2F5FE-5BCD-1352-9A94-5724D4E00F35}"/>
              </a:ext>
            </a:extLst>
          </p:cNvPr>
          <p:cNvSpPr txBox="1"/>
          <p:nvPr/>
        </p:nvSpPr>
        <p:spPr>
          <a:xfrm>
            <a:off x="-26626" y="6528460"/>
            <a:ext cx="5946639" cy="276999"/>
          </a:xfrm>
          <a:prstGeom prst="rect">
            <a:avLst/>
          </a:prstGeom>
          <a:noFill/>
        </p:spPr>
        <p:txBody>
          <a:bodyPr wrap="square" rtlCol="0">
            <a:spAutoFit/>
          </a:bodyPr>
          <a:lstStyle/>
          <a:p>
            <a:pPr marL="228600" indent="-228600">
              <a:buAutoNum type="arabicParenBoth"/>
            </a:pPr>
            <a:r>
              <a:rPr lang="it-IT" sz="1200"/>
              <a:t>https://ai.googleblog.com/2018/04/mobilenetv2-next-generation-of-on.html</a:t>
            </a:r>
          </a:p>
        </p:txBody>
      </p:sp>
      <p:sp>
        <p:nvSpPr>
          <p:cNvPr id="14" name="CasellaDiTesto 13">
            <a:extLst>
              <a:ext uri="{FF2B5EF4-FFF2-40B4-BE49-F238E27FC236}">
                <a16:creationId xmlns:a16="http://schemas.microsoft.com/office/drawing/2014/main" id="{888CD041-C0D8-7B9C-97A9-C810FA09D326}"/>
              </a:ext>
            </a:extLst>
          </p:cNvPr>
          <p:cNvSpPr txBox="1"/>
          <p:nvPr/>
        </p:nvSpPr>
        <p:spPr>
          <a:xfrm>
            <a:off x="7898748" y="5643650"/>
            <a:ext cx="2827525" cy="584775"/>
          </a:xfrm>
          <a:prstGeom prst="rect">
            <a:avLst/>
          </a:prstGeom>
          <a:noFill/>
        </p:spPr>
        <p:txBody>
          <a:bodyPr wrap="square" rtlCol="0">
            <a:spAutoFit/>
          </a:bodyPr>
          <a:lstStyle/>
          <a:p>
            <a:r>
              <a:rPr lang="it-IT" sz="3200" b="1">
                <a:latin typeface="CMU Concrete" panose="02000603000000000000" pitchFamily="2" charset="0"/>
                <a:ea typeface="CMU Concrete" panose="02000603000000000000" pitchFamily="2" charset="0"/>
                <a:cs typeface="CMU Concrete" panose="02000603000000000000" pitchFamily="2" charset="0"/>
              </a:rPr>
              <a:t>Architecture</a:t>
            </a:r>
          </a:p>
        </p:txBody>
      </p:sp>
      <p:pic>
        <p:nvPicPr>
          <p:cNvPr id="1026" name="Picture 2">
            <a:extLst>
              <a:ext uri="{FF2B5EF4-FFF2-40B4-BE49-F238E27FC236}">
                <a16:creationId xmlns:a16="http://schemas.microsoft.com/office/drawing/2014/main" id="{00CB4177-9C69-6E6F-5699-BEC348D18CF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12867"/>
          <a:stretch/>
        </p:blipFill>
        <p:spPr bwMode="auto">
          <a:xfrm>
            <a:off x="6866476" y="1259149"/>
            <a:ext cx="4892071" cy="4339702"/>
          </a:xfrm>
          <a:prstGeom prst="rect">
            <a:avLst/>
          </a:prstGeom>
          <a:noFill/>
          <a:extLst>
            <a:ext uri="{909E8E84-426E-40DD-AFC4-6F175D3DCCD1}">
              <a14:hiddenFill xmlns:a14="http://schemas.microsoft.com/office/drawing/2010/main">
                <a:solidFill>
                  <a:srgbClr val="FFFFFF"/>
                </a:solidFill>
              </a14:hiddenFill>
            </a:ext>
          </a:extLst>
        </p:spPr>
      </p:pic>
      <p:sp>
        <p:nvSpPr>
          <p:cNvPr id="7" name="CasellaDiTesto 6">
            <a:extLst>
              <a:ext uri="{FF2B5EF4-FFF2-40B4-BE49-F238E27FC236}">
                <a16:creationId xmlns:a16="http://schemas.microsoft.com/office/drawing/2014/main" id="{E4230A10-3CBB-D2F6-BBE1-3C2035A5F1F8}"/>
              </a:ext>
            </a:extLst>
          </p:cNvPr>
          <p:cNvSpPr txBox="1"/>
          <p:nvPr/>
        </p:nvSpPr>
        <p:spPr>
          <a:xfrm>
            <a:off x="146347" y="1860211"/>
            <a:ext cx="5179179" cy="3416320"/>
          </a:xfrm>
          <a:prstGeom prst="rect">
            <a:avLst/>
          </a:prstGeom>
          <a:noFill/>
        </p:spPr>
        <p:txBody>
          <a:bodyPr wrap="square" rtlCol="0">
            <a:spAutoFit/>
          </a:bodyPr>
          <a:lstStyle/>
          <a:p>
            <a:pPr marL="285750" indent="-285750">
              <a:buFont typeface="Arial" panose="020B0604020202020204" pitchFamily="34" charset="0"/>
              <a:buChar char="•"/>
            </a:pPr>
            <a:r>
              <a:rPr lang="it-IT">
                <a:latin typeface="CMU Concrete" panose="02000603000000000000" pitchFamily="2" charset="0"/>
                <a:ea typeface="CMU Concrete" panose="02000603000000000000" pitchFamily="2" charset="0"/>
                <a:cs typeface="CMU Concrete" panose="02000603000000000000" pitchFamily="2" charset="0"/>
              </a:rPr>
              <a:t>The solution applied involved the usage of the </a:t>
            </a:r>
            <a:r>
              <a:rPr lang="it-IT" i="1">
                <a:latin typeface="CMU Concrete" panose="02000603000000000000" pitchFamily="2" charset="0"/>
                <a:ea typeface="CMU Concrete" panose="02000603000000000000" pitchFamily="2" charset="0"/>
                <a:cs typeface="CMU Concrete" panose="02000603000000000000" pitchFamily="2" charset="0"/>
              </a:rPr>
              <a:t>MobileNetV2</a:t>
            </a:r>
            <a:r>
              <a:rPr lang="it-IT">
                <a:latin typeface="CMU Concrete" panose="02000603000000000000" pitchFamily="2" charset="0"/>
                <a:ea typeface="CMU Concrete" panose="02000603000000000000" pitchFamily="2" charset="0"/>
                <a:cs typeface="CMU Concrete" panose="02000603000000000000" pitchFamily="2" charset="0"/>
              </a:rPr>
              <a:t> (1) architecture pretrained on the </a:t>
            </a:r>
            <a:r>
              <a:rPr lang="it-IT" i="1">
                <a:latin typeface="CMU Concrete" panose="02000603000000000000" pitchFamily="2" charset="0"/>
                <a:ea typeface="CMU Concrete" panose="02000603000000000000" pitchFamily="2" charset="0"/>
                <a:cs typeface="CMU Concrete" panose="02000603000000000000" pitchFamily="2" charset="0"/>
              </a:rPr>
              <a:t>Imagenet dataset </a:t>
            </a:r>
            <a:r>
              <a:rPr lang="it-IT">
                <a:latin typeface="CMU Concrete" panose="02000603000000000000" pitchFamily="2" charset="0"/>
                <a:ea typeface="CMU Concrete" panose="02000603000000000000" pitchFamily="2" charset="0"/>
                <a:cs typeface="CMU Concrete" panose="02000603000000000000" pitchFamily="2" charset="0"/>
              </a:rPr>
              <a:t>(2)</a:t>
            </a:r>
            <a:r>
              <a:rPr lang="it-IT" i="1">
                <a:latin typeface="CMU Concrete" panose="02000603000000000000" pitchFamily="2" charset="0"/>
                <a:ea typeface="CMU Concrete" panose="02000603000000000000" pitchFamily="2" charset="0"/>
                <a:cs typeface="CMU Concrete" panose="02000603000000000000" pitchFamily="2" charset="0"/>
              </a:rPr>
              <a:t> </a:t>
            </a:r>
            <a:r>
              <a:rPr lang="it-IT">
                <a:latin typeface="CMU Concrete" panose="02000603000000000000" pitchFamily="2" charset="0"/>
                <a:ea typeface="CMU Concrete" panose="02000603000000000000" pitchFamily="2" charset="0"/>
                <a:cs typeface="CMU Concrete" panose="02000603000000000000" pitchFamily="2" charset="0"/>
              </a:rPr>
              <a:t>in order to use the concept of </a:t>
            </a:r>
            <a:r>
              <a:rPr lang="it-IT" i="1">
                <a:latin typeface="CMU Concrete" panose="02000603000000000000" pitchFamily="2" charset="0"/>
                <a:ea typeface="CMU Concrete" panose="02000603000000000000" pitchFamily="2" charset="0"/>
                <a:cs typeface="CMU Concrete" panose="02000603000000000000" pitchFamily="2" charset="0"/>
              </a:rPr>
              <a:t>Transfer Learning, </a:t>
            </a:r>
            <a:r>
              <a:rPr lang="it-IT">
                <a:latin typeface="CMU Concrete" panose="02000603000000000000" pitchFamily="2" charset="0"/>
                <a:ea typeface="CMU Concrete" panose="02000603000000000000" pitchFamily="2" charset="0"/>
                <a:cs typeface="CMU Concrete" panose="02000603000000000000" pitchFamily="2" charset="0"/>
              </a:rPr>
              <a:t>to apply the features learned by the model on another bigger dataset, on the one available in this project.</a:t>
            </a:r>
          </a:p>
          <a:p>
            <a:pPr marL="285750" indent="-285750">
              <a:buFont typeface="Arial" panose="020B0604020202020204" pitchFamily="34" charset="0"/>
              <a:buChar char="•"/>
            </a:pPr>
            <a:r>
              <a:rPr lang="en-US" i="1">
                <a:latin typeface="CMU Concrete" panose="02000603000000000000" pitchFamily="2" charset="0"/>
                <a:ea typeface="CMU Concrete" panose="02000603000000000000" pitchFamily="2" charset="0"/>
                <a:cs typeface="CMU Concrete" panose="02000603000000000000" pitchFamily="2" charset="0"/>
              </a:rPr>
              <a:t>MobileNetV2</a:t>
            </a:r>
            <a:r>
              <a:rPr lang="en-US">
                <a:latin typeface="CMU Concrete" panose="02000603000000000000" pitchFamily="2" charset="0"/>
                <a:ea typeface="CMU Concrete" panose="02000603000000000000" pitchFamily="2" charset="0"/>
                <a:cs typeface="CMU Concrete" panose="02000603000000000000" pitchFamily="2" charset="0"/>
              </a:rPr>
              <a:t> is a convolutional neural network (CNN), lightweight model that is well-suited for mobile and embedded applications, and can run efficiently on devices with limited computational resources.</a:t>
            </a:r>
            <a:endParaRPr lang="it-IT">
              <a:latin typeface="CMU Concrete" panose="02000603000000000000" pitchFamily="2" charset="0"/>
              <a:ea typeface="CMU Concrete" panose="02000603000000000000" pitchFamily="2" charset="0"/>
              <a:cs typeface="CMU Concrete" panose="02000603000000000000" pitchFamily="2" charset="0"/>
            </a:endParaRPr>
          </a:p>
        </p:txBody>
      </p:sp>
    </p:spTree>
    <p:extLst>
      <p:ext uri="{BB962C8B-B14F-4D97-AF65-F5344CB8AC3E}">
        <p14:creationId xmlns:p14="http://schemas.microsoft.com/office/powerpoint/2010/main" val="34898463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2" name="Gruppo 1">
            <a:extLst>
              <a:ext uri="{FF2B5EF4-FFF2-40B4-BE49-F238E27FC236}">
                <a16:creationId xmlns:a16="http://schemas.microsoft.com/office/drawing/2014/main" id="{119FECD5-68D2-365F-941E-9ACDECBE760E}"/>
              </a:ext>
            </a:extLst>
          </p:cNvPr>
          <p:cNvGrpSpPr/>
          <p:nvPr/>
        </p:nvGrpSpPr>
        <p:grpSpPr>
          <a:xfrm>
            <a:off x="508000" y="314878"/>
            <a:ext cx="677094" cy="639848"/>
            <a:chOff x="508000" y="314878"/>
            <a:chExt cx="677094" cy="639848"/>
          </a:xfrm>
        </p:grpSpPr>
        <p:pic>
          <p:nvPicPr>
            <p:cNvPr id="10" name="Immagine 9">
              <a:extLst>
                <a:ext uri="{FF2B5EF4-FFF2-40B4-BE49-F238E27FC236}">
                  <a16:creationId xmlns:a16="http://schemas.microsoft.com/office/drawing/2014/main" id="{05AB820B-B92F-1E95-AD30-58F46EF42845}"/>
                </a:ext>
              </a:extLst>
            </p:cNvPr>
            <p:cNvPicPr>
              <a:picLocks noChangeAspect="1"/>
            </p:cNvPicPr>
            <p:nvPr/>
          </p:nvPicPr>
          <p:blipFill>
            <a:blip r:embed="rId3"/>
            <a:stretch>
              <a:fillRect/>
            </a:stretch>
          </p:blipFill>
          <p:spPr>
            <a:xfrm>
              <a:off x="508000" y="314878"/>
              <a:ext cx="431800" cy="431800"/>
            </a:xfrm>
            <a:prstGeom prst="rect">
              <a:avLst/>
            </a:prstGeom>
          </p:spPr>
        </p:pic>
        <p:pic>
          <p:nvPicPr>
            <p:cNvPr id="12" name="Immagine 11">
              <a:extLst>
                <a:ext uri="{FF2B5EF4-FFF2-40B4-BE49-F238E27FC236}">
                  <a16:creationId xmlns:a16="http://schemas.microsoft.com/office/drawing/2014/main" id="{2C1D1A34-3C9B-E715-DC2C-1E6DD2D15A20}"/>
                </a:ext>
              </a:extLst>
            </p:cNvPr>
            <p:cNvPicPr>
              <a:picLocks noChangeAspect="1"/>
            </p:cNvPicPr>
            <p:nvPr/>
          </p:nvPicPr>
          <p:blipFill>
            <a:blip r:embed="rId3"/>
            <a:stretch>
              <a:fillRect/>
            </a:stretch>
          </p:blipFill>
          <p:spPr>
            <a:xfrm>
              <a:off x="630647" y="406318"/>
              <a:ext cx="431800" cy="431800"/>
            </a:xfrm>
            <a:prstGeom prst="rect">
              <a:avLst/>
            </a:prstGeom>
          </p:spPr>
        </p:pic>
        <p:pic>
          <p:nvPicPr>
            <p:cNvPr id="13" name="Immagine 12">
              <a:extLst>
                <a:ext uri="{FF2B5EF4-FFF2-40B4-BE49-F238E27FC236}">
                  <a16:creationId xmlns:a16="http://schemas.microsoft.com/office/drawing/2014/main" id="{3DD71318-7CB0-AD83-95B0-8A5FD6F5E5AD}"/>
                </a:ext>
              </a:extLst>
            </p:cNvPr>
            <p:cNvPicPr>
              <a:picLocks noChangeAspect="1"/>
            </p:cNvPicPr>
            <p:nvPr/>
          </p:nvPicPr>
          <p:blipFill>
            <a:blip r:embed="rId3"/>
            <a:stretch>
              <a:fillRect/>
            </a:stretch>
          </p:blipFill>
          <p:spPr>
            <a:xfrm>
              <a:off x="753294" y="522926"/>
              <a:ext cx="431800" cy="431800"/>
            </a:xfrm>
            <a:prstGeom prst="rect">
              <a:avLst/>
            </a:prstGeom>
          </p:spPr>
        </p:pic>
      </p:grpSp>
      <p:sp>
        <p:nvSpPr>
          <p:cNvPr id="4" name="CasellaDiTesto 3">
            <a:extLst>
              <a:ext uri="{FF2B5EF4-FFF2-40B4-BE49-F238E27FC236}">
                <a16:creationId xmlns:a16="http://schemas.microsoft.com/office/drawing/2014/main" id="{C6F1D39D-E96A-71CA-E9DE-7F03085D0515}"/>
              </a:ext>
            </a:extLst>
          </p:cNvPr>
          <p:cNvSpPr txBox="1"/>
          <p:nvPr/>
        </p:nvSpPr>
        <p:spPr>
          <a:xfrm>
            <a:off x="146347" y="1162842"/>
            <a:ext cx="7609841" cy="369332"/>
          </a:xfrm>
          <a:prstGeom prst="rect">
            <a:avLst/>
          </a:prstGeom>
          <a:noFill/>
        </p:spPr>
        <p:txBody>
          <a:bodyPr wrap="square" rtlCol="0">
            <a:spAutoFit/>
          </a:bodyPr>
          <a:lstStyle/>
          <a:p>
            <a:r>
              <a:rPr lang="en-US" b="1">
                <a:latin typeface="CMU Concrete" panose="02000603000000000000" pitchFamily="2" charset="0"/>
                <a:ea typeface="CMU Concrete" panose="02000603000000000000" pitchFamily="2" charset="0"/>
                <a:cs typeface="CMU Concrete" panose="02000603000000000000" pitchFamily="2" charset="0"/>
              </a:rPr>
              <a:t>Describe your solution</a:t>
            </a:r>
          </a:p>
        </p:txBody>
      </p:sp>
      <p:sp>
        <p:nvSpPr>
          <p:cNvPr id="5" name="CasellaDiTesto 4">
            <a:extLst>
              <a:ext uri="{FF2B5EF4-FFF2-40B4-BE49-F238E27FC236}">
                <a16:creationId xmlns:a16="http://schemas.microsoft.com/office/drawing/2014/main" id="{0AFCA244-E3B8-5F9F-6CA7-8021BC044638}"/>
              </a:ext>
            </a:extLst>
          </p:cNvPr>
          <p:cNvSpPr txBox="1"/>
          <p:nvPr/>
        </p:nvSpPr>
        <p:spPr>
          <a:xfrm>
            <a:off x="2272937" y="-5162"/>
            <a:ext cx="7302137" cy="923330"/>
          </a:xfrm>
          <a:prstGeom prst="rect">
            <a:avLst/>
          </a:prstGeom>
          <a:noFill/>
        </p:spPr>
        <p:txBody>
          <a:bodyPr wrap="square" rtlCol="0">
            <a:spAutoFit/>
          </a:bodyPr>
          <a:lstStyle/>
          <a:p>
            <a:r>
              <a:rPr lang="it-IT"/>
              <a:t>Remember: </a:t>
            </a:r>
          </a:p>
          <a:p>
            <a:r>
              <a:rPr lang="it-IT"/>
              <a:t>- each slide max 3 points to show. The rest will be said out loud but in this case you can just put all the comments down below in the notes!</a:t>
            </a:r>
          </a:p>
        </p:txBody>
      </p:sp>
      <p:sp>
        <p:nvSpPr>
          <p:cNvPr id="8" name="CasellaDiTesto 7">
            <a:extLst>
              <a:ext uri="{FF2B5EF4-FFF2-40B4-BE49-F238E27FC236}">
                <a16:creationId xmlns:a16="http://schemas.microsoft.com/office/drawing/2014/main" id="{35F2F5FE-5BCD-1352-9A94-5724D4E00F35}"/>
              </a:ext>
            </a:extLst>
          </p:cNvPr>
          <p:cNvSpPr txBox="1"/>
          <p:nvPr/>
        </p:nvSpPr>
        <p:spPr>
          <a:xfrm>
            <a:off x="146347" y="6416040"/>
            <a:ext cx="7245053" cy="461665"/>
          </a:xfrm>
          <a:prstGeom prst="rect">
            <a:avLst/>
          </a:prstGeom>
          <a:noFill/>
        </p:spPr>
        <p:txBody>
          <a:bodyPr wrap="square" rtlCol="0">
            <a:spAutoFit/>
          </a:bodyPr>
          <a:lstStyle/>
          <a:p>
            <a:pPr marL="228600" indent="-228600">
              <a:buAutoNum type="arabicParenBoth"/>
            </a:pPr>
            <a:r>
              <a:rPr lang="it-IT" sz="1200">
                <a:hlinkClick r:id="rId4"/>
              </a:rPr>
              <a:t>https://arxiv.org/pdf/1801.04381v4.pdf</a:t>
            </a:r>
            <a:endParaRPr lang="it-IT" sz="1200"/>
          </a:p>
          <a:p>
            <a:pPr marL="228600" indent="-228600">
              <a:buFontTx/>
              <a:buAutoNum type="arabicParenBoth"/>
            </a:pPr>
            <a:r>
              <a:rPr lang="it-IT" sz="1200">
                <a:hlinkClick r:id="rId5"/>
              </a:rPr>
              <a:t>https://www.image-net.org/</a:t>
            </a:r>
            <a:endParaRPr lang="it-IT" sz="1200"/>
          </a:p>
        </p:txBody>
      </p:sp>
      <p:pic>
        <p:nvPicPr>
          <p:cNvPr id="11" name="Immagine 10">
            <a:extLst>
              <a:ext uri="{FF2B5EF4-FFF2-40B4-BE49-F238E27FC236}">
                <a16:creationId xmlns:a16="http://schemas.microsoft.com/office/drawing/2014/main" id="{F41D4B9A-7285-F5B7-BE33-78BBD64235AB}"/>
              </a:ext>
            </a:extLst>
          </p:cNvPr>
          <p:cNvPicPr>
            <a:picLocks noChangeAspect="1"/>
          </p:cNvPicPr>
          <p:nvPr/>
        </p:nvPicPr>
        <p:blipFill>
          <a:blip r:embed="rId6"/>
          <a:stretch>
            <a:fillRect/>
          </a:stretch>
        </p:blipFill>
        <p:spPr>
          <a:xfrm>
            <a:off x="6866476" y="1121961"/>
            <a:ext cx="4725059" cy="5001323"/>
          </a:xfrm>
          <a:prstGeom prst="rect">
            <a:avLst/>
          </a:prstGeom>
        </p:spPr>
      </p:pic>
      <p:sp>
        <p:nvSpPr>
          <p:cNvPr id="14" name="CasellaDiTesto 13">
            <a:extLst>
              <a:ext uri="{FF2B5EF4-FFF2-40B4-BE49-F238E27FC236}">
                <a16:creationId xmlns:a16="http://schemas.microsoft.com/office/drawing/2014/main" id="{888CD041-C0D8-7B9C-97A9-C810FA09D326}"/>
              </a:ext>
            </a:extLst>
          </p:cNvPr>
          <p:cNvSpPr txBox="1"/>
          <p:nvPr/>
        </p:nvSpPr>
        <p:spPr>
          <a:xfrm>
            <a:off x="7962394" y="5905866"/>
            <a:ext cx="2827525" cy="584775"/>
          </a:xfrm>
          <a:prstGeom prst="rect">
            <a:avLst/>
          </a:prstGeom>
          <a:noFill/>
        </p:spPr>
        <p:txBody>
          <a:bodyPr wrap="square" rtlCol="0">
            <a:spAutoFit/>
          </a:bodyPr>
          <a:lstStyle/>
          <a:p>
            <a:r>
              <a:rPr lang="it-IT" sz="3200" b="1">
                <a:latin typeface="CMU Concrete" panose="02000603000000000000" pitchFamily="2" charset="0"/>
                <a:ea typeface="CMU Concrete" panose="02000603000000000000" pitchFamily="2" charset="0"/>
                <a:cs typeface="CMU Concrete" panose="02000603000000000000" pitchFamily="2" charset="0"/>
              </a:rPr>
              <a:t>Architecture</a:t>
            </a:r>
          </a:p>
        </p:txBody>
      </p:sp>
      <p:sp>
        <p:nvSpPr>
          <p:cNvPr id="3" name="CasellaDiTesto 2">
            <a:extLst>
              <a:ext uri="{FF2B5EF4-FFF2-40B4-BE49-F238E27FC236}">
                <a16:creationId xmlns:a16="http://schemas.microsoft.com/office/drawing/2014/main" id="{4A1AC39E-A0E5-561D-4F1E-3AB29C050AB4}"/>
              </a:ext>
            </a:extLst>
          </p:cNvPr>
          <p:cNvSpPr txBox="1"/>
          <p:nvPr/>
        </p:nvSpPr>
        <p:spPr>
          <a:xfrm>
            <a:off x="146346" y="1860211"/>
            <a:ext cx="6293643" cy="4524315"/>
          </a:xfrm>
          <a:prstGeom prst="rect">
            <a:avLst/>
          </a:prstGeom>
          <a:noFill/>
        </p:spPr>
        <p:txBody>
          <a:bodyPr wrap="square" rtlCol="0">
            <a:spAutoFit/>
          </a:bodyPr>
          <a:lstStyle/>
          <a:p>
            <a:pPr marL="285750" indent="-285750">
              <a:buFont typeface="Arial" panose="020B0604020202020204" pitchFamily="34" charset="0"/>
              <a:buChar char="•"/>
            </a:pPr>
            <a:r>
              <a:rPr lang="it-IT">
                <a:latin typeface="CMU Concrete" panose="02000603000000000000" pitchFamily="2" charset="0"/>
                <a:ea typeface="CMU Concrete" panose="02000603000000000000" pitchFamily="2" charset="0"/>
                <a:cs typeface="CMU Concrete" panose="02000603000000000000" pitchFamily="2" charset="0"/>
              </a:rPr>
              <a:t>The model involved a new layer called </a:t>
            </a:r>
            <a:r>
              <a:rPr lang="en-US" i="1">
                <a:latin typeface="CMU Concrete" panose="02000603000000000000" pitchFamily="2" charset="0"/>
                <a:ea typeface="CMU Concrete" panose="02000603000000000000" pitchFamily="2" charset="0"/>
                <a:cs typeface="CMU Concrete" panose="02000603000000000000" pitchFamily="2" charset="0"/>
              </a:rPr>
              <a:t>inverted residual with linear bottleneck</a:t>
            </a:r>
          </a:p>
          <a:p>
            <a:pPr marL="285750" indent="-285750">
              <a:buFont typeface="Arial" panose="020B0604020202020204" pitchFamily="34" charset="0"/>
              <a:buChar char="•"/>
            </a:pPr>
            <a:r>
              <a:rPr lang="en-US">
                <a:latin typeface="CMU Concrete" panose="02000603000000000000" pitchFamily="2" charset="0"/>
                <a:ea typeface="CMU Concrete" panose="02000603000000000000" pitchFamily="2" charset="0"/>
                <a:cs typeface="CMU Concrete" panose="02000603000000000000" pitchFamily="2" charset="0"/>
              </a:rPr>
              <a:t>The </a:t>
            </a:r>
            <a:r>
              <a:rPr lang="en-US" b="1" i="1">
                <a:latin typeface="CMU Concrete" panose="02000603000000000000" pitchFamily="2" charset="0"/>
                <a:ea typeface="CMU Concrete" panose="02000603000000000000" pitchFamily="2" charset="0"/>
                <a:cs typeface="CMU Concrete" panose="02000603000000000000" pitchFamily="2" charset="0"/>
              </a:rPr>
              <a:t>inverted</a:t>
            </a:r>
            <a:r>
              <a:rPr lang="en-US">
                <a:latin typeface="CMU Concrete" panose="02000603000000000000" pitchFamily="2" charset="0"/>
                <a:ea typeface="CMU Concrete" panose="02000603000000000000" pitchFamily="2" charset="0"/>
                <a:cs typeface="CMU Concrete" panose="02000603000000000000" pitchFamily="2" charset="0"/>
              </a:rPr>
              <a:t> part of the name refers to the fact that the input and output connections are swapped compared to a traditional residual block. If in a traditional residual block, the input is added to the output of the block, in an inverted residual block the output of the block is added to the input. </a:t>
            </a:r>
            <a:r>
              <a:rPr lang="en-US" strike="sngStrike">
                <a:latin typeface="CMU Concrete" panose="02000603000000000000" pitchFamily="2" charset="0"/>
                <a:ea typeface="CMU Concrete" panose="02000603000000000000" pitchFamily="2" charset="0"/>
                <a:cs typeface="CMU Concrete" panose="02000603000000000000" pitchFamily="2" charset="0"/>
              </a:rPr>
              <a:t>This allows the network to make use of the input information directly, reducing the number of computations required.</a:t>
            </a:r>
          </a:p>
          <a:p>
            <a:pPr marL="285750" indent="-285750">
              <a:buFont typeface="Arial" panose="020B0604020202020204" pitchFamily="34" charset="0"/>
              <a:buChar char="•"/>
            </a:pPr>
            <a:r>
              <a:rPr lang="en-US">
                <a:latin typeface="CMU Concrete" panose="02000603000000000000" pitchFamily="2" charset="0"/>
                <a:ea typeface="CMU Concrete" panose="02000603000000000000" pitchFamily="2" charset="0"/>
                <a:cs typeface="CMU Concrete" panose="02000603000000000000" pitchFamily="2" charset="0"/>
              </a:rPr>
              <a:t>The </a:t>
            </a:r>
            <a:r>
              <a:rPr lang="en-US" b="1" i="1">
                <a:latin typeface="CMU Concrete" panose="02000603000000000000" pitchFamily="2" charset="0"/>
                <a:ea typeface="CMU Concrete" panose="02000603000000000000" pitchFamily="2" charset="0"/>
                <a:cs typeface="CMU Concrete" panose="02000603000000000000" pitchFamily="2" charset="0"/>
              </a:rPr>
              <a:t>linear bottleneck</a:t>
            </a:r>
            <a:r>
              <a:rPr lang="en-US" b="1">
                <a:latin typeface="CMU Concrete" panose="02000603000000000000" pitchFamily="2" charset="0"/>
                <a:ea typeface="CMU Concrete" panose="02000603000000000000" pitchFamily="2" charset="0"/>
                <a:cs typeface="CMU Concrete" panose="02000603000000000000" pitchFamily="2" charset="0"/>
              </a:rPr>
              <a:t> </a:t>
            </a:r>
            <a:r>
              <a:rPr lang="en-US">
                <a:latin typeface="CMU Concrete" panose="02000603000000000000" pitchFamily="2" charset="0"/>
                <a:ea typeface="CMU Concrete" panose="02000603000000000000" pitchFamily="2" charset="0"/>
                <a:cs typeface="CMU Concrete" panose="02000603000000000000" pitchFamily="2" charset="0"/>
              </a:rPr>
              <a:t>refers to the use of a 1x1 convolutional layer, also known as a </a:t>
            </a:r>
            <a:r>
              <a:rPr lang="en-US" i="1">
                <a:latin typeface="CMU Concrete" panose="02000603000000000000" pitchFamily="2" charset="0"/>
                <a:ea typeface="CMU Concrete" panose="02000603000000000000" pitchFamily="2" charset="0"/>
                <a:cs typeface="CMU Concrete" panose="02000603000000000000" pitchFamily="2" charset="0"/>
              </a:rPr>
              <a:t>pointwise convolution</a:t>
            </a:r>
            <a:r>
              <a:rPr lang="en-US">
                <a:latin typeface="CMU Concrete" panose="02000603000000000000" pitchFamily="2" charset="0"/>
                <a:ea typeface="CMU Concrete" panose="02000603000000000000" pitchFamily="2" charset="0"/>
                <a:cs typeface="CMU Concrete" panose="02000603000000000000" pitchFamily="2" charset="0"/>
              </a:rPr>
              <a:t>, as a bottleneck to reduce the number of channels in the output of the block. </a:t>
            </a:r>
            <a:r>
              <a:rPr lang="en-US" strike="sngStrike">
                <a:latin typeface="CMU Concrete" panose="02000603000000000000" pitchFamily="2" charset="0"/>
                <a:ea typeface="CMU Concrete" panose="02000603000000000000" pitchFamily="2" charset="0"/>
                <a:cs typeface="CMU Concrete" panose="02000603000000000000" pitchFamily="2" charset="0"/>
              </a:rPr>
              <a:t>This helps to reduce the number of parameters in the network and make it more efficient.</a:t>
            </a:r>
            <a:endParaRPr lang="it-IT" strike="sngStrike">
              <a:latin typeface="CMU Concrete" panose="02000603000000000000" pitchFamily="2" charset="0"/>
              <a:ea typeface="CMU Concrete" panose="02000603000000000000" pitchFamily="2" charset="0"/>
              <a:cs typeface="CMU Concrete" panose="02000603000000000000" pitchFamily="2" charset="0"/>
            </a:endParaRPr>
          </a:p>
        </p:txBody>
      </p:sp>
    </p:spTree>
    <p:extLst>
      <p:ext uri="{BB962C8B-B14F-4D97-AF65-F5344CB8AC3E}">
        <p14:creationId xmlns:p14="http://schemas.microsoft.com/office/powerpoint/2010/main" val="20417542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2" name="Gruppo 1">
            <a:extLst>
              <a:ext uri="{FF2B5EF4-FFF2-40B4-BE49-F238E27FC236}">
                <a16:creationId xmlns:a16="http://schemas.microsoft.com/office/drawing/2014/main" id="{119FECD5-68D2-365F-941E-9ACDECBE760E}"/>
              </a:ext>
            </a:extLst>
          </p:cNvPr>
          <p:cNvGrpSpPr/>
          <p:nvPr/>
        </p:nvGrpSpPr>
        <p:grpSpPr>
          <a:xfrm>
            <a:off x="508000" y="314878"/>
            <a:ext cx="677094" cy="639848"/>
            <a:chOff x="508000" y="314878"/>
            <a:chExt cx="677094" cy="639848"/>
          </a:xfrm>
        </p:grpSpPr>
        <p:pic>
          <p:nvPicPr>
            <p:cNvPr id="10" name="Immagine 9">
              <a:extLst>
                <a:ext uri="{FF2B5EF4-FFF2-40B4-BE49-F238E27FC236}">
                  <a16:creationId xmlns:a16="http://schemas.microsoft.com/office/drawing/2014/main" id="{05AB820B-B92F-1E95-AD30-58F46EF42845}"/>
                </a:ext>
              </a:extLst>
            </p:cNvPr>
            <p:cNvPicPr>
              <a:picLocks noChangeAspect="1"/>
            </p:cNvPicPr>
            <p:nvPr/>
          </p:nvPicPr>
          <p:blipFill>
            <a:blip r:embed="rId3"/>
            <a:stretch>
              <a:fillRect/>
            </a:stretch>
          </p:blipFill>
          <p:spPr>
            <a:xfrm>
              <a:off x="508000" y="314878"/>
              <a:ext cx="431800" cy="431800"/>
            </a:xfrm>
            <a:prstGeom prst="rect">
              <a:avLst/>
            </a:prstGeom>
          </p:spPr>
        </p:pic>
        <p:pic>
          <p:nvPicPr>
            <p:cNvPr id="12" name="Immagine 11">
              <a:extLst>
                <a:ext uri="{FF2B5EF4-FFF2-40B4-BE49-F238E27FC236}">
                  <a16:creationId xmlns:a16="http://schemas.microsoft.com/office/drawing/2014/main" id="{2C1D1A34-3C9B-E715-DC2C-1E6DD2D15A20}"/>
                </a:ext>
              </a:extLst>
            </p:cNvPr>
            <p:cNvPicPr>
              <a:picLocks noChangeAspect="1"/>
            </p:cNvPicPr>
            <p:nvPr/>
          </p:nvPicPr>
          <p:blipFill>
            <a:blip r:embed="rId3"/>
            <a:stretch>
              <a:fillRect/>
            </a:stretch>
          </p:blipFill>
          <p:spPr>
            <a:xfrm>
              <a:off x="630647" y="406318"/>
              <a:ext cx="431800" cy="431800"/>
            </a:xfrm>
            <a:prstGeom prst="rect">
              <a:avLst/>
            </a:prstGeom>
          </p:spPr>
        </p:pic>
        <p:pic>
          <p:nvPicPr>
            <p:cNvPr id="13" name="Immagine 12">
              <a:extLst>
                <a:ext uri="{FF2B5EF4-FFF2-40B4-BE49-F238E27FC236}">
                  <a16:creationId xmlns:a16="http://schemas.microsoft.com/office/drawing/2014/main" id="{3DD71318-7CB0-AD83-95B0-8A5FD6F5E5AD}"/>
                </a:ext>
              </a:extLst>
            </p:cNvPr>
            <p:cNvPicPr>
              <a:picLocks noChangeAspect="1"/>
            </p:cNvPicPr>
            <p:nvPr/>
          </p:nvPicPr>
          <p:blipFill>
            <a:blip r:embed="rId3"/>
            <a:stretch>
              <a:fillRect/>
            </a:stretch>
          </p:blipFill>
          <p:spPr>
            <a:xfrm>
              <a:off x="753294" y="522926"/>
              <a:ext cx="431800" cy="431800"/>
            </a:xfrm>
            <a:prstGeom prst="rect">
              <a:avLst/>
            </a:prstGeom>
          </p:spPr>
        </p:pic>
      </p:grpSp>
      <p:sp>
        <p:nvSpPr>
          <p:cNvPr id="4" name="CasellaDiTesto 3">
            <a:extLst>
              <a:ext uri="{FF2B5EF4-FFF2-40B4-BE49-F238E27FC236}">
                <a16:creationId xmlns:a16="http://schemas.microsoft.com/office/drawing/2014/main" id="{C6F1D39D-E96A-71CA-E9DE-7F03085D0515}"/>
              </a:ext>
            </a:extLst>
          </p:cNvPr>
          <p:cNvSpPr txBox="1"/>
          <p:nvPr/>
        </p:nvSpPr>
        <p:spPr>
          <a:xfrm>
            <a:off x="146347" y="1162842"/>
            <a:ext cx="7609841" cy="369332"/>
          </a:xfrm>
          <a:prstGeom prst="rect">
            <a:avLst/>
          </a:prstGeom>
          <a:noFill/>
        </p:spPr>
        <p:txBody>
          <a:bodyPr wrap="square" rtlCol="0">
            <a:spAutoFit/>
          </a:bodyPr>
          <a:lstStyle/>
          <a:p>
            <a:r>
              <a:rPr lang="en-US" b="1">
                <a:latin typeface="CMU Concrete" panose="02000603000000000000" pitchFamily="2" charset="0"/>
                <a:ea typeface="CMU Concrete" panose="02000603000000000000" pitchFamily="2" charset="0"/>
                <a:cs typeface="CMU Concrete" panose="02000603000000000000" pitchFamily="2" charset="0"/>
              </a:rPr>
              <a:t>Describe your solution</a:t>
            </a:r>
          </a:p>
        </p:txBody>
      </p:sp>
      <p:sp>
        <p:nvSpPr>
          <p:cNvPr id="8" name="CasellaDiTesto 7">
            <a:extLst>
              <a:ext uri="{FF2B5EF4-FFF2-40B4-BE49-F238E27FC236}">
                <a16:creationId xmlns:a16="http://schemas.microsoft.com/office/drawing/2014/main" id="{35F2F5FE-5BCD-1352-9A94-5724D4E00F35}"/>
              </a:ext>
            </a:extLst>
          </p:cNvPr>
          <p:cNvSpPr txBox="1"/>
          <p:nvPr/>
        </p:nvSpPr>
        <p:spPr>
          <a:xfrm>
            <a:off x="146347" y="6416040"/>
            <a:ext cx="7245053" cy="461665"/>
          </a:xfrm>
          <a:prstGeom prst="rect">
            <a:avLst/>
          </a:prstGeom>
          <a:noFill/>
        </p:spPr>
        <p:txBody>
          <a:bodyPr wrap="square" rtlCol="0">
            <a:spAutoFit/>
          </a:bodyPr>
          <a:lstStyle/>
          <a:p>
            <a:pPr marL="228600" indent="-228600">
              <a:buAutoNum type="arabicParenBoth"/>
            </a:pPr>
            <a:r>
              <a:rPr lang="it-IT" sz="1200">
                <a:hlinkClick r:id="rId4"/>
              </a:rPr>
              <a:t>https://machinethink.net/blog/googles-mobile-net-architecture-on-iphone/</a:t>
            </a:r>
            <a:endParaRPr lang="it-IT" sz="1200"/>
          </a:p>
          <a:p>
            <a:pPr marL="228600" indent="-228600">
              <a:buAutoNum type="arabicParenBoth"/>
            </a:pPr>
            <a:r>
              <a:rPr lang="it-IT" sz="1200"/>
              <a:t>https://ai.googleblog.com/2018/04/mobilenetv2-next-generation-of-on.html</a:t>
            </a:r>
          </a:p>
        </p:txBody>
      </p:sp>
      <p:sp>
        <p:nvSpPr>
          <p:cNvPr id="14" name="CasellaDiTesto 13">
            <a:extLst>
              <a:ext uri="{FF2B5EF4-FFF2-40B4-BE49-F238E27FC236}">
                <a16:creationId xmlns:a16="http://schemas.microsoft.com/office/drawing/2014/main" id="{888CD041-C0D8-7B9C-97A9-C810FA09D326}"/>
              </a:ext>
            </a:extLst>
          </p:cNvPr>
          <p:cNvSpPr txBox="1"/>
          <p:nvPr/>
        </p:nvSpPr>
        <p:spPr>
          <a:xfrm>
            <a:off x="10710110" y="2174584"/>
            <a:ext cx="1596641" cy="738664"/>
          </a:xfrm>
          <a:prstGeom prst="rect">
            <a:avLst/>
          </a:prstGeom>
          <a:noFill/>
        </p:spPr>
        <p:txBody>
          <a:bodyPr wrap="square" rtlCol="0">
            <a:spAutoFit/>
          </a:bodyPr>
          <a:lstStyle/>
          <a:p>
            <a:r>
              <a:rPr lang="it-IT" sz="1400" b="1">
                <a:latin typeface="CMU Concrete" panose="02000603000000000000" pitchFamily="2" charset="0"/>
                <a:ea typeface="CMU Concrete" panose="02000603000000000000" pitchFamily="2" charset="0"/>
                <a:cs typeface="CMU Concrete" panose="02000603000000000000" pitchFamily="2" charset="0"/>
              </a:rPr>
              <a:t>Regular convolutional</a:t>
            </a:r>
          </a:p>
          <a:p>
            <a:r>
              <a:rPr lang="it-IT" sz="1400" b="1">
                <a:latin typeface="CMU Concrete" panose="02000603000000000000" pitchFamily="2" charset="0"/>
                <a:ea typeface="CMU Concrete" panose="02000603000000000000" pitchFamily="2" charset="0"/>
                <a:cs typeface="CMU Concrete" panose="02000603000000000000" pitchFamily="2" charset="0"/>
              </a:rPr>
              <a:t>layer</a:t>
            </a:r>
          </a:p>
        </p:txBody>
      </p:sp>
      <p:sp>
        <p:nvSpPr>
          <p:cNvPr id="3" name="CasellaDiTesto 2">
            <a:extLst>
              <a:ext uri="{FF2B5EF4-FFF2-40B4-BE49-F238E27FC236}">
                <a16:creationId xmlns:a16="http://schemas.microsoft.com/office/drawing/2014/main" id="{4A1AC39E-A0E5-561D-4F1E-3AB29C050AB4}"/>
              </a:ext>
            </a:extLst>
          </p:cNvPr>
          <p:cNvSpPr txBox="1"/>
          <p:nvPr/>
        </p:nvSpPr>
        <p:spPr>
          <a:xfrm>
            <a:off x="146347" y="1571891"/>
            <a:ext cx="7093410" cy="4801314"/>
          </a:xfrm>
          <a:prstGeom prst="rect">
            <a:avLst/>
          </a:prstGeom>
          <a:noFill/>
        </p:spPr>
        <p:txBody>
          <a:bodyPr wrap="square" rtlCol="0">
            <a:spAutoFit/>
          </a:bodyPr>
          <a:lstStyle/>
          <a:p>
            <a:pPr marL="285750" indent="-285750">
              <a:buFont typeface="Arial" panose="020B0604020202020204" pitchFamily="34" charset="0"/>
              <a:buChar char="•"/>
            </a:pPr>
            <a:r>
              <a:rPr lang="en-US">
                <a:latin typeface="CMU Concrete" panose="02000603000000000000" pitchFamily="2" charset="0"/>
                <a:ea typeface="CMU Concrete" panose="02000603000000000000" pitchFamily="2" charset="0"/>
                <a:cs typeface="CMU Concrete" panose="02000603000000000000" pitchFamily="2" charset="0"/>
              </a:rPr>
              <a:t>The most important idea about MobileNets is that it uses </a:t>
            </a:r>
            <a:r>
              <a:rPr lang="en-US" i="1">
                <a:latin typeface="CMU Concrete" panose="02000603000000000000" pitchFamily="2" charset="0"/>
                <a:ea typeface="CMU Concrete" panose="02000603000000000000" pitchFamily="2" charset="0"/>
                <a:cs typeface="CMU Concrete" panose="02000603000000000000" pitchFamily="2" charset="0"/>
              </a:rPr>
              <a:t>depthwise separable convolutions </a:t>
            </a:r>
            <a:r>
              <a:rPr lang="en-US">
                <a:latin typeface="CMU Concrete" panose="02000603000000000000" pitchFamily="2" charset="0"/>
                <a:ea typeface="CMU Concrete" panose="02000603000000000000" pitchFamily="2" charset="0"/>
                <a:cs typeface="CMU Concrete" panose="02000603000000000000" pitchFamily="2" charset="0"/>
              </a:rPr>
              <a:t>to build light-weight deep neural networks. A regular convolutional layer applies a convolution kernel (or so-called filter) to all of the channels of the input image, sliding this kernel across the image and at each step and performing a weighted sum of the input pixels covered by the kernel across all input channels. The convolution writes a new output pixel with only a single channel. </a:t>
            </a:r>
          </a:p>
          <a:p>
            <a:pPr marL="285750" indent="-285750">
              <a:buFont typeface="Arial" panose="020B0604020202020204" pitchFamily="34" charset="0"/>
              <a:buChar char="•"/>
            </a:pPr>
            <a:r>
              <a:rPr lang="en-US">
                <a:latin typeface="CMU Concrete" panose="02000603000000000000" pitchFamily="2" charset="0"/>
                <a:ea typeface="CMU Concrete" panose="02000603000000000000" pitchFamily="2" charset="0"/>
                <a:cs typeface="CMU Concrete" panose="02000603000000000000" pitchFamily="2" charset="0"/>
              </a:rPr>
              <a:t>The MobileNets architecture uses this standard convolution, but only as the very first layer. All other layers apply a </a:t>
            </a:r>
            <a:r>
              <a:rPr lang="en-US" i="1">
                <a:latin typeface="CMU Concrete" panose="02000603000000000000" pitchFamily="2" charset="0"/>
                <a:ea typeface="CMU Concrete" panose="02000603000000000000" pitchFamily="2" charset="0"/>
                <a:cs typeface="CMU Concrete" panose="02000603000000000000" pitchFamily="2" charset="0"/>
              </a:rPr>
              <a:t>depthwise separable convolution </a:t>
            </a:r>
            <a:r>
              <a:rPr lang="en-US">
                <a:latin typeface="CMU Concrete" panose="02000603000000000000" pitchFamily="2" charset="0"/>
                <a:ea typeface="CMU Concrete" panose="02000603000000000000" pitchFamily="2" charset="0"/>
                <a:cs typeface="CMU Concrete" panose="02000603000000000000" pitchFamily="2" charset="0"/>
              </a:rPr>
              <a:t>instead.</a:t>
            </a:r>
          </a:p>
          <a:p>
            <a:pPr marL="285750" indent="-285750">
              <a:buFont typeface="Arial" panose="020B0604020202020204" pitchFamily="34" charset="0"/>
              <a:buChar char="•"/>
            </a:pPr>
            <a:r>
              <a:rPr lang="en-US">
                <a:latin typeface="CMU Concrete" panose="02000603000000000000" pitchFamily="2" charset="0"/>
                <a:ea typeface="CMU Concrete" panose="02000603000000000000" pitchFamily="2" charset="0"/>
                <a:cs typeface="CMU Concrete" panose="02000603000000000000" pitchFamily="2" charset="0"/>
              </a:rPr>
              <a:t>A main advantage is that with a depthwise separable convolution these two operations are done as separate steps. Both of the methods filter the data and make new features, but where a regular convolution has to do much more computational work to get to the final results and needs to learn more weights, the </a:t>
            </a:r>
            <a:r>
              <a:rPr lang="en-US" i="1">
                <a:latin typeface="CMU Concrete" panose="02000603000000000000" pitchFamily="2" charset="0"/>
                <a:ea typeface="CMU Concrete" panose="02000603000000000000" pitchFamily="2" charset="0"/>
                <a:cs typeface="CMU Concrete" panose="02000603000000000000" pitchFamily="2" charset="0"/>
              </a:rPr>
              <a:t>depthwise separable convolution is going to be much faster. </a:t>
            </a:r>
            <a:endParaRPr lang="en-US" b="1" i="1">
              <a:latin typeface="CMU Concrete" panose="02000603000000000000" pitchFamily="2" charset="0"/>
              <a:ea typeface="CMU Concrete" panose="02000603000000000000" pitchFamily="2" charset="0"/>
              <a:cs typeface="CMU Concrete" panose="02000603000000000000" pitchFamily="2" charset="0"/>
            </a:endParaRPr>
          </a:p>
        </p:txBody>
      </p:sp>
      <p:pic>
        <p:nvPicPr>
          <p:cNvPr id="2050" name="Picture 2">
            <a:extLst>
              <a:ext uri="{FF2B5EF4-FFF2-40B4-BE49-F238E27FC236}">
                <a16:creationId xmlns:a16="http://schemas.microsoft.com/office/drawing/2014/main" id="{C7FABCE7-2ABB-6114-ED06-A1222343189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56648" y="3867969"/>
            <a:ext cx="3416338" cy="249115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07745A68-9E71-B198-8D46-B8278B6A005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84580" y="1328246"/>
            <a:ext cx="3360474" cy="2496888"/>
          </a:xfrm>
          <a:prstGeom prst="rect">
            <a:avLst/>
          </a:prstGeom>
          <a:noFill/>
          <a:extLst>
            <a:ext uri="{909E8E84-426E-40DD-AFC4-6F175D3DCCD1}">
              <a14:hiddenFill xmlns:a14="http://schemas.microsoft.com/office/drawing/2010/main">
                <a:solidFill>
                  <a:srgbClr val="FFFFFF"/>
                </a:solidFill>
              </a14:hiddenFill>
            </a:ext>
          </a:extLst>
        </p:spPr>
      </p:pic>
      <p:sp>
        <p:nvSpPr>
          <p:cNvPr id="6" name="CasellaDiTesto 5">
            <a:extLst>
              <a:ext uri="{FF2B5EF4-FFF2-40B4-BE49-F238E27FC236}">
                <a16:creationId xmlns:a16="http://schemas.microsoft.com/office/drawing/2014/main" id="{3F80713C-338B-7593-0572-535CE37C4F20}"/>
              </a:ext>
            </a:extLst>
          </p:cNvPr>
          <p:cNvSpPr txBox="1"/>
          <p:nvPr/>
        </p:nvSpPr>
        <p:spPr>
          <a:xfrm>
            <a:off x="10772986" y="4718500"/>
            <a:ext cx="1534381" cy="738664"/>
          </a:xfrm>
          <a:prstGeom prst="rect">
            <a:avLst/>
          </a:prstGeom>
          <a:noFill/>
        </p:spPr>
        <p:txBody>
          <a:bodyPr wrap="square" rtlCol="0">
            <a:spAutoFit/>
          </a:bodyPr>
          <a:lstStyle/>
          <a:p>
            <a:r>
              <a:rPr lang="it-IT" sz="1400" b="1">
                <a:latin typeface="CMU Concrete" panose="02000603000000000000" pitchFamily="2" charset="0"/>
                <a:ea typeface="CMU Concrete" panose="02000603000000000000" pitchFamily="2" charset="0"/>
                <a:cs typeface="CMU Concrete" panose="02000603000000000000" pitchFamily="2" charset="0"/>
              </a:rPr>
              <a:t>Depthwise convolutional </a:t>
            </a:r>
          </a:p>
          <a:p>
            <a:r>
              <a:rPr lang="it-IT" sz="1400" b="1">
                <a:latin typeface="CMU Concrete" panose="02000603000000000000" pitchFamily="2" charset="0"/>
                <a:ea typeface="CMU Concrete" panose="02000603000000000000" pitchFamily="2" charset="0"/>
                <a:cs typeface="CMU Concrete" panose="02000603000000000000" pitchFamily="2" charset="0"/>
              </a:rPr>
              <a:t>layer</a:t>
            </a:r>
          </a:p>
        </p:txBody>
      </p:sp>
    </p:spTree>
    <p:extLst>
      <p:ext uri="{BB962C8B-B14F-4D97-AF65-F5344CB8AC3E}">
        <p14:creationId xmlns:p14="http://schemas.microsoft.com/office/powerpoint/2010/main" val="23380497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2" name="Gruppo 1">
            <a:extLst>
              <a:ext uri="{FF2B5EF4-FFF2-40B4-BE49-F238E27FC236}">
                <a16:creationId xmlns:a16="http://schemas.microsoft.com/office/drawing/2014/main" id="{119FECD5-68D2-365F-941E-9ACDECBE760E}"/>
              </a:ext>
            </a:extLst>
          </p:cNvPr>
          <p:cNvGrpSpPr/>
          <p:nvPr/>
        </p:nvGrpSpPr>
        <p:grpSpPr>
          <a:xfrm>
            <a:off x="508000" y="314878"/>
            <a:ext cx="677094" cy="639848"/>
            <a:chOff x="508000" y="314878"/>
            <a:chExt cx="677094" cy="639848"/>
          </a:xfrm>
        </p:grpSpPr>
        <p:pic>
          <p:nvPicPr>
            <p:cNvPr id="10" name="Immagine 9">
              <a:extLst>
                <a:ext uri="{FF2B5EF4-FFF2-40B4-BE49-F238E27FC236}">
                  <a16:creationId xmlns:a16="http://schemas.microsoft.com/office/drawing/2014/main" id="{05AB820B-B92F-1E95-AD30-58F46EF42845}"/>
                </a:ext>
              </a:extLst>
            </p:cNvPr>
            <p:cNvPicPr>
              <a:picLocks noChangeAspect="1"/>
            </p:cNvPicPr>
            <p:nvPr/>
          </p:nvPicPr>
          <p:blipFill>
            <a:blip r:embed="rId3"/>
            <a:stretch>
              <a:fillRect/>
            </a:stretch>
          </p:blipFill>
          <p:spPr>
            <a:xfrm>
              <a:off x="508000" y="314878"/>
              <a:ext cx="431800" cy="431800"/>
            </a:xfrm>
            <a:prstGeom prst="rect">
              <a:avLst/>
            </a:prstGeom>
          </p:spPr>
        </p:pic>
        <p:pic>
          <p:nvPicPr>
            <p:cNvPr id="12" name="Immagine 11">
              <a:extLst>
                <a:ext uri="{FF2B5EF4-FFF2-40B4-BE49-F238E27FC236}">
                  <a16:creationId xmlns:a16="http://schemas.microsoft.com/office/drawing/2014/main" id="{2C1D1A34-3C9B-E715-DC2C-1E6DD2D15A20}"/>
                </a:ext>
              </a:extLst>
            </p:cNvPr>
            <p:cNvPicPr>
              <a:picLocks noChangeAspect="1"/>
            </p:cNvPicPr>
            <p:nvPr/>
          </p:nvPicPr>
          <p:blipFill>
            <a:blip r:embed="rId3"/>
            <a:stretch>
              <a:fillRect/>
            </a:stretch>
          </p:blipFill>
          <p:spPr>
            <a:xfrm>
              <a:off x="630647" y="406318"/>
              <a:ext cx="431800" cy="431800"/>
            </a:xfrm>
            <a:prstGeom prst="rect">
              <a:avLst/>
            </a:prstGeom>
          </p:spPr>
        </p:pic>
        <p:pic>
          <p:nvPicPr>
            <p:cNvPr id="13" name="Immagine 12">
              <a:extLst>
                <a:ext uri="{FF2B5EF4-FFF2-40B4-BE49-F238E27FC236}">
                  <a16:creationId xmlns:a16="http://schemas.microsoft.com/office/drawing/2014/main" id="{3DD71318-7CB0-AD83-95B0-8A5FD6F5E5AD}"/>
                </a:ext>
              </a:extLst>
            </p:cNvPr>
            <p:cNvPicPr>
              <a:picLocks noChangeAspect="1"/>
            </p:cNvPicPr>
            <p:nvPr/>
          </p:nvPicPr>
          <p:blipFill>
            <a:blip r:embed="rId3"/>
            <a:stretch>
              <a:fillRect/>
            </a:stretch>
          </p:blipFill>
          <p:spPr>
            <a:xfrm>
              <a:off x="753294" y="522926"/>
              <a:ext cx="431800" cy="431800"/>
            </a:xfrm>
            <a:prstGeom prst="rect">
              <a:avLst/>
            </a:prstGeom>
          </p:spPr>
        </p:pic>
      </p:grpSp>
      <p:sp>
        <p:nvSpPr>
          <p:cNvPr id="4" name="CasellaDiTesto 3">
            <a:extLst>
              <a:ext uri="{FF2B5EF4-FFF2-40B4-BE49-F238E27FC236}">
                <a16:creationId xmlns:a16="http://schemas.microsoft.com/office/drawing/2014/main" id="{C6F1D39D-E96A-71CA-E9DE-7F03085D0515}"/>
              </a:ext>
            </a:extLst>
          </p:cNvPr>
          <p:cNvSpPr txBox="1"/>
          <p:nvPr/>
        </p:nvSpPr>
        <p:spPr>
          <a:xfrm>
            <a:off x="146347" y="1162842"/>
            <a:ext cx="7609841" cy="369332"/>
          </a:xfrm>
          <a:prstGeom prst="rect">
            <a:avLst/>
          </a:prstGeom>
          <a:noFill/>
        </p:spPr>
        <p:txBody>
          <a:bodyPr wrap="square" rtlCol="0">
            <a:spAutoFit/>
          </a:bodyPr>
          <a:lstStyle/>
          <a:p>
            <a:r>
              <a:rPr lang="en-US" b="1">
                <a:latin typeface="CMU Concrete" panose="02000603000000000000" pitchFamily="2" charset="0"/>
                <a:ea typeface="CMU Concrete" panose="02000603000000000000" pitchFamily="2" charset="0"/>
                <a:cs typeface="CMU Concrete" panose="02000603000000000000" pitchFamily="2" charset="0"/>
              </a:rPr>
              <a:t>Describe your solution</a:t>
            </a:r>
          </a:p>
        </p:txBody>
      </p:sp>
      <p:sp>
        <p:nvSpPr>
          <p:cNvPr id="8" name="CasellaDiTesto 7">
            <a:extLst>
              <a:ext uri="{FF2B5EF4-FFF2-40B4-BE49-F238E27FC236}">
                <a16:creationId xmlns:a16="http://schemas.microsoft.com/office/drawing/2014/main" id="{35F2F5FE-5BCD-1352-9A94-5724D4E00F35}"/>
              </a:ext>
            </a:extLst>
          </p:cNvPr>
          <p:cNvSpPr txBox="1"/>
          <p:nvPr/>
        </p:nvSpPr>
        <p:spPr>
          <a:xfrm>
            <a:off x="146347" y="6416040"/>
            <a:ext cx="7245053" cy="276999"/>
          </a:xfrm>
          <a:prstGeom prst="rect">
            <a:avLst/>
          </a:prstGeom>
          <a:noFill/>
        </p:spPr>
        <p:txBody>
          <a:bodyPr wrap="square" rtlCol="0">
            <a:spAutoFit/>
          </a:bodyPr>
          <a:lstStyle/>
          <a:p>
            <a:pPr marL="228600" indent="-228600">
              <a:buAutoNum type="arabicParenBoth"/>
            </a:pPr>
            <a:r>
              <a:rPr lang="it-IT" sz="1200">
                <a:hlinkClick r:id="rId4"/>
              </a:rPr>
              <a:t>https://machinethink.net/blog/googles-mobile-net-architecture-on-iphone/</a:t>
            </a:r>
            <a:endParaRPr lang="it-IT" sz="1200"/>
          </a:p>
        </p:txBody>
      </p:sp>
      <p:sp>
        <p:nvSpPr>
          <p:cNvPr id="3" name="CasellaDiTesto 2">
            <a:extLst>
              <a:ext uri="{FF2B5EF4-FFF2-40B4-BE49-F238E27FC236}">
                <a16:creationId xmlns:a16="http://schemas.microsoft.com/office/drawing/2014/main" id="{4A1AC39E-A0E5-561D-4F1E-3AB29C050AB4}"/>
              </a:ext>
            </a:extLst>
          </p:cNvPr>
          <p:cNvSpPr txBox="1"/>
          <p:nvPr/>
        </p:nvSpPr>
        <p:spPr>
          <a:xfrm>
            <a:off x="146347" y="1614726"/>
            <a:ext cx="6918869" cy="4801314"/>
          </a:xfrm>
          <a:prstGeom prst="rect">
            <a:avLst/>
          </a:prstGeom>
          <a:noFill/>
        </p:spPr>
        <p:txBody>
          <a:bodyPr wrap="square" rtlCol="0">
            <a:spAutoFit/>
          </a:bodyPr>
          <a:lstStyle/>
          <a:p>
            <a:pPr marL="285750" indent="-285750">
              <a:buFont typeface="Arial" panose="020B0604020202020204" pitchFamily="34" charset="0"/>
              <a:buChar char="•"/>
            </a:pPr>
            <a:r>
              <a:rPr lang="en-US">
                <a:latin typeface="CMU Concrete" panose="02000603000000000000" pitchFamily="2" charset="0"/>
                <a:ea typeface="CMU Concrete" panose="02000603000000000000" pitchFamily="2" charset="0"/>
                <a:cs typeface="CMU Concrete" panose="02000603000000000000" pitchFamily="2" charset="0"/>
              </a:rPr>
              <a:t>This </a:t>
            </a:r>
            <a:r>
              <a:rPr lang="en-US" i="1">
                <a:latin typeface="CMU Concrete" panose="02000603000000000000" pitchFamily="2" charset="0"/>
                <a:ea typeface="CMU Concrete" panose="02000603000000000000" pitchFamily="2" charset="0"/>
                <a:cs typeface="CMU Concrete" panose="02000603000000000000" pitchFamily="2" charset="0"/>
              </a:rPr>
              <a:t>depthwise separable convolution </a:t>
            </a:r>
            <a:r>
              <a:rPr lang="en-US">
                <a:latin typeface="CMU Concrete" panose="02000603000000000000" pitchFamily="2" charset="0"/>
                <a:ea typeface="CMU Concrete" panose="02000603000000000000" pitchFamily="2" charset="0"/>
                <a:cs typeface="CMU Concrete" panose="02000603000000000000" pitchFamily="2" charset="0"/>
              </a:rPr>
              <a:t>is  combination of two different operations:</a:t>
            </a:r>
          </a:p>
          <a:p>
            <a:pPr marL="742950" lvl="1" indent="-285750">
              <a:buFont typeface="Arial" panose="020B0604020202020204" pitchFamily="34" charset="0"/>
              <a:buChar char="•"/>
            </a:pPr>
            <a:r>
              <a:rPr lang="en-US" i="1">
                <a:latin typeface="CMU Concrete" panose="02000603000000000000" pitchFamily="2" charset="0"/>
                <a:ea typeface="CMU Concrete" panose="02000603000000000000" pitchFamily="2" charset="0"/>
                <a:cs typeface="CMU Concrete" panose="02000603000000000000" pitchFamily="2" charset="0"/>
              </a:rPr>
              <a:t>depthwise convolution</a:t>
            </a:r>
            <a:r>
              <a:rPr lang="en-US">
                <a:latin typeface="CMU Concrete" panose="02000603000000000000" pitchFamily="2" charset="0"/>
                <a:ea typeface="CMU Concrete" panose="02000603000000000000" pitchFamily="2" charset="0"/>
                <a:cs typeface="CMU Concrete" panose="02000603000000000000" pitchFamily="2" charset="0"/>
              </a:rPr>
              <a:t>: the difference compare to a regular convolution is that it does not combine the input channels but it performs </a:t>
            </a:r>
            <a:r>
              <a:rPr lang="en-US" i="1">
                <a:latin typeface="CMU Concrete" panose="02000603000000000000" pitchFamily="2" charset="0"/>
                <a:ea typeface="CMU Concrete" panose="02000603000000000000" pitchFamily="2" charset="0"/>
                <a:cs typeface="CMU Concrete" panose="02000603000000000000" pitchFamily="2" charset="0"/>
              </a:rPr>
              <a:t>convolution</a:t>
            </a:r>
            <a:r>
              <a:rPr lang="en-US">
                <a:latin typeface="CMU Concrete" panose="02000603000000000000" pitchFamily="2" charset="0"/>
                <a:ea typeface="CMU Concrete" panose="02000603000000000000" pitchFamily="2" charset="0"/>
                <a:cs typeface="CMU Concrete" panose="02000603000000000000" pitchFamily="2" charset="0"/>
              </a:rPr>
              <a:t> on each channel separately. For an image with 3 channels, a depthwise convolution creates an output image that also has 3 channels. Each channel gets its own set of weights. The purpose of the depthwise convolution is to </a:t>
            </a:r>
            <a:r>
              <a:rPr lang="en-US" i="1">
                <a:latin typeface="CMU Concrete" panose="02000603000000000000" pitchFamily="2" charset="0"/>
                <a:ea typeface="CMU Concrete" panose="02000603000000000000" pitchFamily="2" charset="0"/>
                <a:cs typeface="CMU Concrete" panose="02000603000000000000" pitchFamily="2" charset="0"/>
              </a:rPr>
              <a:t>filter</a:t>
            </a:r>
            <a:r>
              <a:rPr lang="en-US">
                <a:latin typeface="CMU Concrete" panose="02000603000000000000" pitchFamily="2" charset="0"/>
                <a:ea typeface="CMU Concrete" panose="02000603000000000000" pitchFamily="2" charset="0"/>
                <a:cs typeface="CMU Concrete" panose="02000603000000000000" pitchFamily="2" charset="0"/>
              </a:rPr>
              <a:t> the input channels.</a:t>
            </a:r>
          </a:p>
          <a:p>
            <a:pPr marL="742950" lvl="1" indent="-285750">
              <a:buFont typeface="Arial" panose="020B0604020202020204" pitchFamily="34" charset="0"/>
              <a:buChar char="•"/>
            </a:pPr>
            <a:r>
              <a:rPr lang="en-US" i="1">
                <a:latin typeface="CMU Concrete" panose="02000603000000000000" pitchFamily="2" charset="0"/>
                <a:ea typeface="CMU Concrete" panose="02000603000000000000" pitchFamily="2" charset="0"/>
                <a:cs typeface="CMU Concrete" panose="02000603000000000000" pitchFamily="2" charset="0"/>
              </a:rPr>
              <a:t>pointwise convolution: </a:t>
            </a:r>
            <a:r>
              <a:rPr lang="en-US">
                <a:latin typeface="CMU Concrete" panose="02000603000000000000" pitchFamily="2" charset="0"/>
                <a:ea typeface="CMU Concrete" panose="02000603000000000000" pitchFamily="2" charset="0"/>
                <a:cs typeface="CMU Concrete" panose="02000603000000000000" pitchFamily="2" charset="0"/>
              </a:rPr>
              <a:t>this is the same as a regular convolution but with a 1×1 kernel. In other words, this simply adds up all the channels (as a weighted sum). As with a regular convolution, we usually stack together many of these pointwise kernels to create an output image with many channels. The purpose of this pointwise convolution is to </a:t>
            </a:r>
            <a:r>
              <a:rPr lang="en-US" i="1">
                <a:latin typeface="CMU Concrete" panose="02000603000000000000" pitchFamily="2" charset="0"/>
                <a:ea typeface="CMU Concrete" panose="02000603000000000000" pitchFamily="2" charset="0"/>
                <a:cs typeface="CMU Concrete" panose="02000603000000000000" pitchFamily="2" charset="0"/>
              </a:rPr>
              <a:t>combine</a:t>
            </a:r>
            <a:r>
              <a:rPr lang="en-US">
                <a:latin typeface="CMU Concrete" panose="02000603000000000000" pitchFamily="2" charset="0"/>
                <a:ea typeface="CMU Concrete" panose="02000603000000000000" pitchFamily="2" charset="0"/>
                <a:cs typeface="CMU Concrete" panose="02000603000000000000" pitchFamily="2" charset="0"/>
              </a:rPr>
              <a:t> the output channels of the depthwise convolution to create new features.</a:t>
            </a:r>
            <a:endParaRPr lang="it-IT">
              <a:latin typeface="CMU Concrete" panose="02000603000000000000" pitchFamily="2" charset="0"/>
              <a:ea typeface="CMU Concrete" panose="02000603000000000000" pitchFamily="2" charset="0"/>
              <a:cs typeface="CMU Concrete" panose="02000603000000000000" pitchFamily="2" charset="0"/>
            </a:endParaRPr>
          </a:p>
        </p:txBody>
      </p:sp>
      <p:pic>
        <p:nvPicPr>
          <p:cNvPr id="2050" name="Picture 2">
            <a:extLst>
              <a:ext uri="{FF2B5EF4-FFF2-40B4-BE49-F238E27FC236}">
                <a16:creationId xmlns:a16="http://schemas.microsoft.com/office/drawing/2014/main" id="{C7FABCE7-2ABB-6114-ED06-A1222343189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48491" y="1446437"/>
            <a:ext cx="2407674" cy="1755648"/>
          </a:xfrm>
          <a:prstGeom prst="rect">
            <a:avLst/>
          </a:prstGeom>
          <a:noFill/>
          <a:extLst>
            <a:ext uri="{909E8E84-426E-40DD-AFC4-6F175D3DCCD1}">
              <a14:hiddenFill xmlns:a14="http://schemas.microsoft.com/office/drawing/2010/main">
                <a:solidFill>
                  <a:srgbClr val="FFFFFF"/>
                </a:solidFill>
              </a14:hiddenFill>
            </a:ext>
          </a:extLst>
        </p:spPr>
      </p:pic>
      <p:sp>
        <p:nvSpPr>
          <p:cNvPr id="6" name="CasellaDiTesto 5">
            <a:extLst>
              <a:ext uri="{FF2B5EF4-FFF2-40B4-BE49-F238E27FC236}">
                <a16:creationId xmlns:a16="http://schemas.microsoft.com/office/drawing/2014/main" id="{3F80713C-338B-7593-0572-535CE37C4F20}"/>
              </a:ext>
            </a:extLst>
          </p:cNvPr>
          <p:cNvSpPr txBox="1"/>
          <p:nvPr/>
        </p:nvSpPr>
        <p:spPr>
          <a:xfrm>
            <a:off x="8813694" y="3392217"/>
            <a:ext cx="1522760" cy="523220"/>
          </a:xfrm>
          <a:prstGeom prst="rect">
            <a:avLst/>
          </a:prstGeom>
          <a:noFill/>
        </p:spPr>
        <p:txBody>
          <a:bodyPr wrap="square" rtlCol="0">
            <a:spAutoFit/>
          </a:bodyPr>
          <a:lstStyle/>
          <a:p>
            <a:r>
              <a:rPr lang="it-IT" sz="1400" b="1">
                <a:latin typeface="CMU Concrete" panose="02000603000000000000" pitchFamily="2" charset="0"/>
                <a:ea typeface="CMU Concrete" panose="02000603000000000000" pitchFamily="2" charset="0"/>
                <a:cs typeface="CMU Concrete" panose="02000603000000000000" pitchFamily="2" charset="0"/>
              </a:rPr>
              <a:t>Depthwise</a:t>
            </a:r>
          </a:p>
          <a:p>
            <a:r>
              <a:rPr lang="it-IT" sz="1400" b="1">
                <a:latin typeface="CMU Concrete" panose="02000603000000000000" pitchFamily="2" charset="0"/>
                <a:ea typeface="CMU Concrete" panose="02000603000000000000" pitchFamily="2" charset="0"/>
                <a:cs typeface="CMU Concrete" panose="02000603000000000000" pitchFamily="2" charset="0"/>
              </a:rPr>
              <a:t>convolution</a:t>
            </a:r>
          </a:p>
        </p:txBody>
      </p:sp>
      <p:pic>
        <p:nvPicPr>
          <p:cNvPr id="7" name="Picture 4">
            <a:extLst>
              <a:ext uri="{FF2B5EF4-FFF2-40B4-BE49-F238E27FC236}">
                <a16:creationId xmlns:a16="http://schemas.microsoft.com/office/drawing/2014/main" id="{F1274B76-6356-4B3D-0CB7-0A7ED868F77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48491" y="4065385"/>
            <a:ext cx="2358709" cy="1752560"/>
          </a:xfrm>
          <a:prstGeom prst="rect">
            <a:avLst/>
          </a:prstGeom>
          <a:noFill/>
          <a:extLst>
            <a:ext uri="{909E8E84-426E-40DD-AFC4-6F175D3DCCD1}">
              <a14:hiddenFill xmlns:a14="http://schemas.microsoft.com/office/drawing/2010/main">
                <a:solidFill>
                  <a:srgbClr val="FFFFFF"/>
                </a:solidFill>
              </a14:hiddenFill>
            </a:ext>
          </a:extLst>
        </p:spPr>
      </p:pic>
      <p:sp>
        <p:nvSpPr>
          <p:cNvPr id="9" name="CasellaDiTesto 8">
            <a:extLst>
              <a:ext uri="{FF2B5EF4-FFF2-40B4-BE49-F238E27FC236}">
                <a16:creationId xmlns:a16="http://schemas.microsoft.com/office/drawing/2014/main" id="{E305A81F-856D-0565-2E4B-8701CE4E43CB}"/>
              </a:ext>
            </a:extLst>
          </p:cNvPr>
          <p:cNvSpPr txBox="1"/>
          <p:nvPr/>
        </p:nvSpPr>
        <p:spPr>
          <a:xfrm>
            <a:off x="8813694" y="6076362"/>
            <a:ext cx="1522760" cy="523220"/>
          </a:xfrm>
          <a:prstGeom prst="rect">
            <a:avLst/>
          </a:prstGeom>
          <a:noFill/>
        </p:spPr>
        <p:txBody>
          <a:bodyPr wrap="square" rtlCol="0">
            <a:spAutoFit/>
          </a:bodyPr>
          <a:lstStyle/>
          <a:p>
            <a:r>
              <a:rPr lang="it-IT" sz="1400" b="1">
                <a:latin typeface="CMU Concrete" panose="02000603000000000000" pitchFamily="2" charset="0"/>
                <a:ea typeface="CMU Concrete" panose="02000603000000000000" pitchFamily="2" charset="0"/>
                <a:cs typeface="CMU Concrete" panose="02000603000000000000" pitchFamily="2" charset="0"/>
              </a:rPr>
              <a:t>Pointwise</a:t>
            </a:r>
          </a:p>
          <a:p>
            <a:r>
              <a:rPr lang="it-IT" sz="1400" b="1">
                <a:latin typeface="CMU Concrete" panose="02000603000000000000" pitchFamily="2" charset="0"/>
                <a:ea typeface="CMU Concrete" panose="02000603000000000000" pitchFamily="2" charset="0"/>
                <a:cs typeface="CMU Concrete" panose="02000603000000000000" pitchFamily="2" charset="0"/>
              </a:rPr>
              <a:t>convolution</a:t>
            </a:r>
          </a:p>
        </p:txBody>
      </p:sp>
    </p:spTree>
    <p:extLst>
      <p:ext uri="{BB962C8B-B14F-4D97-AF65-F5344CB8AC3E}">
        <p14:creationId xmlns:p14="http://schemas.microsoft.com/office/powerpoint/2010/main" val="35008680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2" name="Gruppo 1">
            <a:extLst>
              <a:ext uri="{FF2B5EF4-FFF2-40B4-BE49-F238E27FC236}">
                <a16:creationId xmlns:a16="http://schemas.microsoft.com/office/drawing/2014/main" id="{119FECD5-68D2-365F-941E-9ACDECBE760E}"/>
              </a:ext>
            </a:extLst>
          </p:cNvPr>
          <p:cNvGrpSpPr/>
          <p:nvPr/>
        </p:nvGrpSpPr>
        <p:grpSpPr>
          <a:xfrm>
            <a:off x="508000" y="314878"/>
            <a:ext cx="677094" cy="639848"/>
            <a:chOff x="508000" y="314878"/>
            <a:chExt cx="677094" cy="639848"/>
          </a:xfrm>
        </p:grpSpPr>
        <p:pic>
          <p:nvPicPr>
            <p:cNvPr id="10" name="Immagine 9">
              <a:extLst>
                <a:ext uri="{FF2B5EF4-FFF2-40B4-BE49-F238E27FC236}">
                  <a16:creationId xmlns:a16="http://schemas.microsoft.com/office/drawing/2014/main" id="{05AB820B-B92F-1E95-AD30-58F46EF42845}"/>
                </a:ext>
              </a:extLst>
            </p:cNvPr>
            <p:cNvPicPr>
              <a:picLocks noChangeAspect="1"/>
            </p:cNvPicPr>
            <p:nvPr/>
          </p:nvPicPr>
          <p:blipFill>
            <a:blip r:embed="rId3"/>
            <a:stretch>
              <a:fillRect/>
            </a:stretch>
          </p:blipFill>
          <p:spPr>
            <a:xfrm>
              <a:off x="508000" y="314878"/>
              <a:ext cx="431800" cy="431800"/>
            </a:xfrm>
            <a:prstGeom prst="rect">
              <a:avLst/>
            </a:prstGeom>
          </p:spPr>
        </p:pic>
        <p:pic>
          <p:nvPicPr>
            <p:cNvPr id="12" name="Immagine 11">
              <a:extLst>
                <a:ext uri="{FF2B5EF4-FFF2-40B4-BE49-F238E27FC236}">
                  <a16:creationId xmlns:a16="http://schemas.microsoft.com/office/drawing/2014/main" id="{2C1D1A34-3C9B-E715-DC2C-1E6DD2D15A20}"/>
                </a:ext>
              </a:extLst>
            </p:cNvPr>
            <p:cNvPicPr>
              <a:picLocks noChangeAspect="1"/>
            </p:cNvPicPr>
            <p:nvPr/>
          </p:nvPicPr>
          <p:blipFill>
            <a:blip r:embed="rId3"/>
            <a:stretch>
              <a:fillRect/>
            </a:stretch>
          </p:blipFill>
          <p:spPr>
            <a:xfrm>
              <a:off x="630647" y="406318"/>
              <a:ext cx="431800" cy="431800"/>
            </a:xfrm>
            <a:prstGeom prst="rect">
              <a:avLst/>
            </a:prstGeom>
          </p:spPr>
        </p:pic>
        <p:pic>
          <p:nvPicPr>
            <p:cNvPr id="13" name="Immagine 12">
              <a:extLst>
                <a:ext uri="{FF2B5EF4-FFF2-40B4-BE49-F238E27FC236}">
                  <a16:creationId xmlns:a16="http://schemas.microsoft.com/office/drawing/2014/main" id="{3DD71318-7CB0-AD83-95B0-8A5FD6F5E5AD}"/>
                </a:ext>
              </a:extLst>
            </p:cNvPr>
            <p:cNvPicPr>
              <a:picLocks noChangeAspect="1"/>
            </p:cNvPicPr>
            <p:nvPr/>
          </p:nvPicPr>
          <p:blipFill>
            <a:blip r:embed="rId3"/>
            <a:stretch>
              <a:fillRect/>
            </a:stretch>
          </p:blipFill>
          <p:spPr>
            <a:xfrm>
              <a:off x="753294" y="522926"/>
              <a:ext cx="431800" cy="431800"/>
            </a:xfrm>
            <a:prstGeom prst="rect">
              <a:avLst/>
            </a:prstGeom>
          </p:spPr>
        </p:pic>
      </p:grpSp>
      <p:sp>
        <p:nvSpPr>
          <p:cNvPr id="4" name="CasellaDiTesto 3">
            <a:extLst>
              <a:ext uri="{FF2B5EF4-FFF2-40B4-BE49-F238E27FC236}">
                <a16:creationId xmlns:a16="http://schemas.microsoft.com/office/drawing/2014/main" id="{C6F1D39D-E96A-71CA-E9DE-7F03085D0515}"/>
              </a:ext>
            </a:extLst>
          </p:cNvPr>
          <p:cNvSpPr txBox="1"/>
          <p:nvPr/>
        </p:nvSpPr>
        <p:spPr>
          <a:xfrm>
            <a:off x="146347" y="1162842"/>
            <a:ext cx="7609841" cy="369332"/>
          </a:xfrm>
          <a:prstGeom prst="rect">
            <a:avLst/>
          </a:prstGeom>
          <a:noFill/>
        </p:spPr>
        <p:txBody>
          <a:bodyPr wrap="square" rtlCol="0">
            <a:spAutoFit/>
          </a:bodyPr>
          <a:lstStyle/>
          <a:p>
            <a:r>
              <a:rPr lang="en-US" b="1">
                <a:latin typeface="CMU Concrete" panose="02000603000000000000" pitchFamily="2" charset="0"/>
                <a:ea typeface="CMU Concrete" panose="02000603000000000000" pitchFamily="2" charset="0"/>
                <a:cs typeface="CMU Concrete" panose="02000603000000000000" pitchFamily="2" charset="0"/>
              </a:rPr>
              <a:t>Describe your solution</a:t>
            </a:r>
          </a:p>
        </p:txBody>
      </p:sp>
      <p:sp>
        <p:nvSpPr>
          <p:cNvPr id="8" name="CasellaDiTesto 7">
            <a:extLst>
              <a:ext uri="{FF2B5EF4-FFF2-40B4-BE49-F238E27FC236}">
                <a16:creationId xmlns:a16="http://schemas.microsoft.com/office/drawing/2014/main" id="{35F2F5FE-5BCD-1352-9A94-5724D4E00F35}"/>
              </a:ext>
            </a:extLst>
          </p:cNvPr>
          <p:cNvSpPr txBox="1"/>
          <p:nvPr/>
        </p:nvSpPr>
        <p:spPr>
          <a:xfrm>
            <a:off x="146347" y="6416040"/>
            <a:ext cx="7245053" cy="461665"/>
          </a:xfrm>
          <a:prstGeom prst="rect">
            <a:avLst/>
          </a:prstGeom>
          <a:noFill/>
        </p:spPr>
        <p:txBody>
          <a:bodyPr wrap="square" rtlCol="0">
            <a:spAutoFit/>
          </a:bodyPr>
          <a:lstStyle/>
          <a:p>
            <a:pPr marL="228600" indent="-228600">
              <a:buAutoNum type="arabicParenBoth"/>
            </a:pPr>
            <a:r>
              <a:rPr lang="it-IT" sz="1200" dirty="0">
                <a:hlinkClick r:id="rId4"/>
              </a:rPr>
              <a:t>https://machinethink.net/blog/googles-mobile-net-architecture-on-iphone/</a:t>
            </a:r>
            <a:endParaRPr lang="it-IT" sz="1200" dirty="0"/>
          </a:p>
          <a:p>
            <a:pPr marL="228600" indent="-228600">
              <a:buAutoNum type="arabicParenBoth"/>
            </a:pPr>
            <a:r>
              <a:rPr lang="it-IT" sz="1200" dirty="0">
                <a:hlinkClick r:id="rId5"/>
              </a:rPr>
              <a:t>https://www.image-net.org/static_files/papers/ImageNet_2010.pdf</a:t>
            </a:r>
            <a:endParaRPr lang="it-IT" sz="1200" dirty="0"/>
          </a:p>
        </p:txBody>
      </p:sp>
      <p:sp>
        <p:nvSpPr>
          <p:cNvPr id="3" name="CasellaDiTesto 2">
            <a:extLst>
              <a:ext uri="{FF2B5EF4-FFF2-40B4-BE49-F238E27FC236}">
                <a16:creationId xmlns:a16="http://schemas.microsoft.com/office/drawing/2014/main" id="{4A1AC39E-A0E5-561D-4F1E-3AB29C050AB4}"/>
              </a:ext>
            </a:extLst>
          </p:cNvPr>
          <p:cNvSpPr txBox="1"/>
          <p:nvPr/>
        </p:nvSpPr>
        <p:spPr>
          <a:xfrm>
            <a:off x="146347" y="1614726"/>
            <a:ext cx="11926833" cy="1200329"/>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CMU Concrete" panose="02000603000000000000" pitchFamily="2" charset="0"/>
                <a:ea typeface="CMU Concrete" panose="02000603000000000000" pitchFamily="2" charset="0"/>
                <a:cs typeface="CMU Concrete" panose="02000603000000000000" pitchFamily="2" charset="0"/>
              </a:rPr>
              <a:t>MobileNetV2 have been trained using the weights learned from the ImageNet dataset that contained 1000 classes. </a:t>
            </a:r>
          </a:p>
          <a:p>
            <a:pPr marL="285750" indent="-285750">
              <a:buFont typeface="Arial" panose="020B0604020202020204" pitchFamily="34" charset="0"/>
              <a:buChar char="•"/>
            </a:pPr>
            <a:r>
              <a:rPr lang="en-US" dirty="0">
                <a:latin typeface="CMU Concrete" panose="02000603000000000000" pitchFamily="2" charset="0"/>
                <a:ea typeface="CMU Concrete" panose="02000603000000000000" pitchFamily="2" charset="0"/>
                <a:cs typeface="CMU Concrete" panose="02000603000000000000" pitchFamily="2" charset="0"/>
              </a:rPr>
              <a:t>The last layer have been </a:t>
            </a:r>
            <a:r>
              <a:rPr lang="en-US" dirty="0" err="1">
                <a:latin typeface="CMU Concrete" panose="02000603000000000000" pitchFamily="2" charset="0"/>
                <a:ea typeface="CMU Concrete" panose="02000603000000000000" pitchFamily="2" charset="0"/>
                <a:cs typeface="CMU Concrete" panose="02000603000000000000" pitchFamily="2" charset="0"/>
              </a:rPr>
              <a:t>freezed</a:t>
            </a:r>
            <a:r>
              <a:rPr lang="en-US" dirty="0">
                <a:latin typeface="CMU Concrete" panose="02000603000000000000" pitchFamily="2" charset="0"/>
                <a:ea typeface="CMU Concrete" panose="02000603000000000000" pitchFamily="2" charset="0"/>
                <a:cs typeface="CMU Concrete" panose="02000603000000000000" pitchFamily="2" charset="0"/>
              </a:rPr>
              <a:t> and connected to another Dense layer with ?????? Neurons and then to the Dense final layer with the </a:t>
            </a:r>
            <a:r>
              <a:rPr lang="en-US" dirty="0" err="1">
                <a:latin typeface="CMU Concrete" panose="02000603000000000000" pitchFamily="2" charset="0"/>
                <a:ea typeface="CMU Concrete" panose="02000603000000000000" pitchFamily="2" charset="0"/>
                <a:cs typeface="CMU Concrete" panose="02000603000000000000" pitchFamily="2" charset="0"/>
              </a:rPr>
              <a:t>softmax</a:t>
            </a:r>
            <a:r>
              <a:rPr lang="en-US" dirty="0">
                <a:latin typeface="CMU Concrete" panose="02000603000000000000" pitchFamily="2" charset="0"/>
                <a:ea typeface="CMU Concrete" panose="02000603000000000000" pitchFamily="2" charset="0"/>
                <a:cs typeface="CMU Concrete" panose="02000603000000000000" pitchFamily="2" charset="0"/>
              </a:rPr>
              <a:t> activation in order to obtain the class probability distribution necessary to understand the final result of the model</a:t>
            </a:r>
            <a:endParaRPr lang="it-IT" dirty="0">
              <a:latin typeface="CMU Concrete" panose="02000603000000000000" pitchFamily="2" charset="0"/>
              <a:ea typeface="CMU Concrete" panose="02000603000000000000" pitchFamily="2" charset="0"/>
              <a:cs typeface="CMU Concrete" panose="02000603000000000000" pitchFamily="2" charset="0"/>
            </a:endParaRPr>
          </a:p>
        </p:txBody>
      </p:sp>
      <p:pic>
        <p:nvPicPr>
          <p:cNvPr id="15" name="Picture 14">
            <a:extLst>
              <a:ext uri="{FF2B5EF4-FFF2-40B4-BE49-F238E27FC236}">
                <a16:creationId xmlns:a16="http://schemas.microsoft.com/office/drawing/2014/main" id="{647AA877-C104-A438-4A98-EC8B13F7AB77}"/>
              </a:ext>
            </a:extLst>
          </p:cNvPr>
          <p:cNvPicPr>
            <a:picLocks noChangeAspect="1"/>
          </p:cNvPicPr>
          <p:nvPr/>
        </p:nvPicPr>
        <p:blipFill>
          <a:blip r:embed="rId6"/>
          <a:stretch>
            <a:fillRect/>
          </a:stretch>
        </p:blipFill>
        <p:spPr>
          <a:xfrm>
            <a:off x="1780789" y="3768219"/>
            <a:ext cx="9002381" cy="2362530"/>
          </a:xfrm>
          <a:prstGeom prst="rect">
            <a:avLst/>
          </a:prstGeom>
        </p:spPr>
      </p:pic>
      <p:pic>
        <p:nvPicPr>
          <p:cNvPr id="11" name="Picture 10">
            <a:extLst>
              <a:ext uri="{FF2B5EF4-FFF2-40B4-BE49-F238E27FC236}">
                <a16:creationId xmlns:a16="http://schemas.microsoft.com/office/drawing/2014/main" id="{15DC1818-DE7B-D942-5963-B040DCF6030C}"/>
              </a:ext>
            </a:extLst>
          </p:cNvPr>
          <p:cNvPicPr>
            <a:picLocks noChangeAspect="1"/>
          </p:cNvPicPr>
          <p:nvPr/>
        </p:nvPicPr>
        <p:blipFill>
          <a:blip r:embed="rId7"/>
          <a:stretch>
            <a:fillRect/>
          </a:stretch>
        </p:blipFill>
        <p:spPr>
          <a:xfrm>
            <a:off x="4933788" y="3475466"/>
            <a:ext cx="2324424" cy="514422"/>
          </a:xfrm>
          <a:prstGeom prst="rect">
            <a:avLst/>
          </a:prstGeom>
        </p:spPr>
      </p:pic>
      <p:sp>
        <p:nvSpPr>
          <p:cNvPr id="17" name="TextBox 16">
            <a:extLst>
              <a:ext uri="{FF2B5EF4-FFF2-40B4-BE49-F238E27FC236}">
                <a16:creationId xmlns:a16="http://schemas.microsoft.com/office/drawing/2014/main" id="{143060B3-E1DD-2A02-B858-F0F8EC617907}"/>
              </a:ext>
            </a:extLst>
          </p:cNvPr>
          <p:cNvSpPr txBox="1"/>
          <p:nvPr/>
        </p:nvSpPr>
        <p:spPr>
          <a:xfrm>
            <a:off x="3768873" y="354150"/>
            <a:ext cx="6695268" cy="1200329"/>
          </a:xfrm>
          <a:prstGeom prst="rect">
            <a:avLst/>
          </a:prstGeom>
          <a:noFill/>
        </p:spPr>
        <p:txBody>
          <a:bodyPr wrap="square" rtlCol="0">
            <a:spAutoFit/>
          </a:bodyPr>
          <a:lstStyle/>
          <a:p>
            <a:r>
              <a:rPr lang="en-US" sz="3600" dirty="0">
                <a:solidFill>
                  <a:srgbClr val="FF0000"/>
                </a:solidFill>
              </a:rPr>
              <a:t>DA MODIFICARE LA SPIEGAZIONE E IMMAGINE</a:t>
            </a:r>
            <a:endParaRPr lang="en-AT" sz="3600" dirty="0">
              <a:solidFill>
                <a:srgbClr val="FF0000"/>
              </a:solidFill>
            </a:endParaRPr>
          </a:p>
        </p:txBody>
      </p:sp>
    </p:spTree>
    <p:extLst>
      <p:ext uri="{BB962C8B-B14F-4D97-AF65-F5344CB8AC3E}">
        <p14:creationId xmlns:p14="http://schemas.microsoft.com/office/powerpoint/2010/main" val="25311227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2" name="Gruppo 1">
            <a:extLst>
              <a:ext uri="{FF2B5EF4-FFF2-40B4-BE49-F238E27FC236}">
                <a16:creationId xmlns:a16="http://schemas.microsoft.com/office/drawing/2014/main" id="{119FECD5-68D2-365F-941E-9ACDECBE760E}"/>
              </a:ext>
            </a:extLst>
          </p:cNvPr>
          <p:cNvGrpSpPr/>
          <p:nvPr/>
        </p:nvGrpSpPr>
        <p:grpSpPr>
          <a:xfrm>
            <a:off x="508000" y="314878"/>
            <a:ext cx="677094" cy="639848"/>
            <a:chOff x="508000" y="314878"/>
            <a:chExt cx="677094" cy="639848"/>
          </a:xfrm>
        </p:grpSpPr>
        <p:pic>
          <p:nvPicPr>
            <p:cNvPr id="10" name="Immagine 9">
              <a:extLst>
                <a:ext uri="{FF2B5EF4-FFF2-40B4-BE49-F238E27FC236}">
                  <a16:creationId xmlns:a16="http://schemas.microsoft.com/office/drawing/2014/main" id="{05AB820B-B92F-1E95-AD30-58F46EF42845}"/>
                </a:ext>
              </a:extLst>
            </p:cNvPr>
            <p:cNvPicPr>
              <a:picLocks noChangeAspect="1"/>
            </p:cNvPicPr>
            <p:nvPr/>
          </p:nvPicPr>
          <p:blipFill>
            <a:blip r:embed="rId3"/>
            <a:stretch>
              <a:fillRect/>
            </a:stretch>
          </p:blipFill>
          <p:spPr>
            <a:xfrm>
              <a:off x="508000" y="314878"/>
              <a:ext cx="431800" cy="431800"/>
            </a:xfrm>
            <a:prstGeom prst="rect">
              <a:avLst/>
            </a:prstGeom>
          </p:spPr>
        </p:pic>
        <p:pic>
          <p:nvPicPr>
            <p:cNvPr id="12" name="Immagine 11">
              <a:extLst>
                <a:ext uri="{FF2B5EF4-FFF2-40B4-BE49-F238E27FC236}">
                  <a16:creationId xmlns:a16="http://schemas.microsoft.com/office/drawing/2014/main" id="{2C1D1A34-3C9B-E715-DC2C-1E6DD2D15A20}"/>
                </a:ext>
              </a:extLst>
            </p:cNvPr>
            <p:cNvPicPr>
              <a:picLocks noChangeAspect="1"/>
            </p:cNvPicPr>
            <p:nvPr/>
          </p:nvPicPr>
          <p:blipFill>
            <a:blip r:embed="rId3"/>
            <a:stretch>
              <a:fillRect/>
            </a:stretch>
          </p:blipFill>
          <p:spPr>
            <a:xfrm>
              <a:off x="630647" y="406318"/>
              <a:ext cx="431800" cy="431800"/>
            </a:xfrm>
            <a:prstGeom prst="rect">
              <a:avLst/>
            </a:prstGeom>
          </p:spPr>
        </p:pic>
        <p:pic>
          <p:nvPicPr>
            <p:cNvPr id="13" name="Immagine 12">
              <a:extLst>
                <a:ext uri="{FF2B5EF4-FFF2-40B4-BE49-F238E27FC236}">
                  <a16:creationId xmlns:a16="http://schemas.microsoft.com/office/drawing/2014/main" id="{3DD71318-7CB0-AD83-95B0-8A5FD6F5E5AD}"/>
                </a:ext>
              </a:extLst>
            </p:cNvPr>
            <p:cNvPicPr>
              <a:picLocks noChangeAspect="1"/>
            </p:cNvPicPr>
            <p:nvPr/>
          </p:nvPicPr>
          <p:blipFill>
            <a:blip r:embed="rId3"/>
            <a:stretch>
              <a:fillRect/>
            </a:stretch>
          </p:blipFill>
          <p:spPr>
            <a:xfrm>
              <a:off x="753294" y="522926"/>
              <a:ext cx="431800" cy="431800"/>
            </a:xfrm>
            <a:prstGeom prst="rect">
              <a:avLst/>
            </a:prstGeom>
          </p:spPr>
        </p:pic>
      </p:grpSp>
      <p:sp>
        <p:nvSpPr>
          <p:cNvPr id="4" name="CasellaDiTesto 3">
            <a:extLst>
              <a:ext uri="{FF2B5EF4-FFF2-40B4-BE49-F238E27FC236}">
                <a16:creationId xmlns:a16="http://schemas.microsoft.com/office/drawing/2014/main" id="{C6F1D39D-E96A-71CA-E9DE-7F03085D0515}"/>
              </a:ext>
            </a:extLst>
          </p:cNvPr>
          <p:cNvSpPr txBox="1"/>
          <p:nvPr/>
        </p:nvSpPr>
        <p:spPr>
          <a:xfrm>
            <a:off x="146347" y="1162842"/>
            <a:ext cx="7609841" cy="369332"/>
          </a:xfrm>
          <a:prstGeom prst="rect">
            <a:avLst/>
          </a:prstGeom>
          <a:noFill/>
        </p:spPr>
        <p:txBody>
          <a:bodyPr wrap="square" rtlCol="0">
            <a:spAutoFit/>
          </a:bodyPr>
          <a:lstStyle/>
          <a:p>
            <a:r>
              <a:rPr lang="en-US" b="1">
                <a:latin typeface="CMU Concrete" panose="02000603000000000000" pitchFamily="2" charset="0"/>
                <a:ea typeface="CMU Concrete" panose="02000603000000000000" pitchFamily="2" charset="0"/>
                <a:cs typeface="CMU Concrete" panose="02000603000000000000" pitchFamily="2" charset="0"/>
              </a:rPr>
              <a:t>Describe your solution (MobileNetV2)</a:t>
            </a:r>
          </a:p>
        </p:txBody>
      </p:sp>
      <p:sp>
        <p:nvSpPr>
          <p:cNvPr id="3" name="CasellaDiTesto 2">
            <a:extLst>
              <a:ext uri="{FF2B5EF4-FFF2-40B4-BE49-F238E27FC236}">
                <a16:creationId xmlns:a16="http://schemas.microsoft.com/office/drawing/2014/main" id="{C1E38D99-0E16-8B66-3078-11B716CCA1A2}"/>
              </a:ext>
            </a:extLst>
          </p:cNvPr>
          <p:cNvSpPr txBox="1"/>
          <p:nvPr/>
        </p:nvSpPr>
        <p:spPr>
          <a:xfrm>
            <a:off x="146347" y="1596501"/>
            <a:ext cx="5355293" cy="5078313"/>
          </a:xfrm>
          <a:prstGeom prst="rect">
            <a:avLst/>
          </a:prstGeom>
          <a:noFill/>
        </p:spPr>
        <p:txBody>
          <a:bodyPr wrap="square" rtlCol="0">
            <a:spAutoFit/>
          </a:bodyPr>
          <a:lstStyle/>
          <a:p>
            <a:pPr marL="285750" indent="-285750">
              <a:buFont typeface="Arial" panose="020B0604020202020204" pitchFamily="34" charset="0"/>
              <a:buChar char="•"/>
            </a:pPr>
            <a:r>
              <a:rPr lang="en-US">
                <a:latin typeface="CMU Concrete" panose="02000603000000000000" pitchFamily="2" charset="0"/>
                <a:ea typeface="CMU Concrete" panose="02000603000000000000" pitchFamily="2" charset="0"/>
                <a:cs typeface="CMU Concrete" panose="02000603000000000000" pitchFamily="2" charset="0"/>
              </a:rPr>
              <a:t>Different other models have been trained in this project: custom models in order to try out how one can created them from scratch. Performances have increased from the first model (around 40%) to more than 60% in the last model before applying the transfer learning techniques.</a:t>
            </a:r>
          </a:p>
          <a:p>
            <a:pPr marL="285750" indent="-285750">
              <a:buFont typeface="Arial" panose="020B0604020202020204" pitchFamily="34" charset="0"/>
              <a:buChar char="•"/>
            </a:pPr>
            <a:r>
              <a:rPr lang="en-US">
                <a:latin typeface="CMU Concrete" panose="02000603000000000000" pitchFamily="2" charset="0"/>
                <a:ea typeface="CMU Concrete" panose="02000603000000000000" pitchFamily="2" charset="0"/>
                <a:cs typeface="CMU Concrete" panose="02000603000000000000" pitchFamily="2" charset="0"/>
              </a:rPr>
              <a:t>Other models have also been trained (VGG16, ResNet50), but from the </a:t>
            </a:r>
            <a:r>
              <a:rPr lang="en-US" i="1">
                <a:latin typeface="CMU Concrete" panose="02000603000000000000" pitchFamily="2" charset="0"/>
                <a:ea typeface="CMU Concrete" panose="02000603000000000000" pitchFamily="2" charset="0"/>
                <a:cs typeface="CMU Concrete" panose="02000603000000000000" pitchFamily="2" charset="0"/>
              </a:rPr>
              <a:t>accuracy metric</a:t>
            </a:r>
            <a:r>
              <a:rPr lang="en-US">
                <a:latin typeface="CMU Concrete" panose="02000603000000000000" pitchFamily="2" charset="0"/>
                <a:ea typeface="CMU Concrete" panose="02000603000000000000" pitchFamily="2" charset="0"/>
                <a:cs typeface="CMU Concrete" panose="02000603000000000000" pitchFamily="2" charset="0"/>
              </a:rPr>
              <a:t> point of view, only </a:t>
            </a:r>
            <a:r>
              <a:rPr lang="en-US" b="1">
                <a:latin typeface="CMU Concrete" panose="02000603000000000000" pitchFamily="2" charset="0"/>
                <a:ea typeface="CMU Concrete" panose="02000603000000000000" pitchFamily="2" charset="0"/>
                <a:cs typeface="CMU Concrete" panose="02000603000000000000" pitchFamily="2" charset="0"/>
              </a:rPr>
              <a:t>MobileNetV2</a:t>
            </a:r>
            <a:r>
              <a:rPr lang="en-US">
                <a:latin typeface="CMU Concrete" panose="02000603000000000000" pitchFamily="2" charset="0"/>
                <a:ea typeface="CMU Concrete" panose="02000603000000000000" pitchFamily="2" charset="0"/>
                <a:cs typeface="CMU Concrete" panose="02000603000000000000" pitchFamily="2" charset="0"/>
              </a:rPr>
              <a:t> has been able to outperform the other models in only 30 epochs reaching </a:t>
            </a:r>
            <a:r>
              <a:rPr lang="en-US" b="1">
                <a:latin typeface="CMU Concrete" panose="02000603000000000000" pitchFamily="2" charset="0"/>
                <a:ea typeface="CMU Concrete" panose="02000603000000000000" pitchFamily="2" charset="0"/>
                <a:cs typeface="CMU Concrete" panose="02000603000000000000" pitchFamily="2" charset="0"/>
              </a:rPr>
              <a:t>over 92%</a:t>
            </a:r>
            <a:r>
              <a:rPr lang="en-US">
                <a:latin typeface="CMU Concrete" panose="02000603000000000000" pitchFamily="2" charset="0"/>
                <a:ea typeface="CMU Concrete" panose="02000603000000000000" pitchFamily="2" charset="0"/>
                <a:cs typeface="CMU Concrete" panose="02000603000000000000" pitchFamily="2" charset="0"/>
              </a:rPr>
              <a:t> accuracy both for the accuracy on the training set and validation set.</a:t>
            </a:r>
          </a:p>
          <a:p>
            <a:pPr marL="285750" indent="-285750">
              <a:buFont typeface="Arial" panose="020B0604020202020204" pitchFamily="34" charset="0"/>
              <a:buChar char="•"/>
            </a:pPr>
            <a:r>
              <a:rPr lang="en-US">
                <a:latin typeface="CMU Concrete" panose="02000603000000000000" pitchFamily="2" charset="0"/>
                <a:ea typeface="CMU Concrete" panose="02000603000000000000" pitchFamily="2" charset="0"/>
                <a:cs typeface="CMU Concrete" panose="02000603000000000000" pitchFamily="2" charset="0"/>
              </a:rPr>
              <a:t>The value of the </a:t>
            </a:r>
            <a:r>
              <a:rPr lang="en-US" b="1" i="1">
                <a:latin typeface="CMU Concrete" panose="02000603000000000000" pitchFamily="2" charset="0"/>
                <a:ea typeface="CMU Concrete" panose="02000603000000000000" pitchFamily="2" charset="0"/>
                <a:cs typeface="CMU Concrete" panose="02000603000000000000" pitchFamily="2" charset="0"/>
              </a:rPr>
              <a:t>recall</a:t>
            </a:r>
            <a:r>
              <a:rPr lang="en-US">
                <a:latin typeface="CMU Concrete" panose="02000603000000000000" pitchFamily="2" charset="0"/>
                <a:ea typeface="CMU Concrete" panose="02000603000000000000" pitchFamily="2" charset="0"/>
                <a:cs typeface="CMU Concrete" panose="02000603000000000000" pitchFamily="2" charset="0"/>
              </a:rPr>
              <a:t> metric using the MobileNetV2 model is also the highest value, over 90%: that means that the model is able to correctly classify, for each class, almost all the images that are feeded into it.</a:t>
            </a:r>
          </a:p>
        </p:txBody>
      </p:sp>
      <p:sp>
        <p:nvSpPr>
          <p:cNvPr id="7" name="CasellaDiTesto 6">
            <a:extLst>
              <a:ext uri="{FF2B5EF4-FFF2-40B4-BE49-F238E27FC236}">
                <a16:creationId xmlns:a16="http://schemas.microsoft.com/office/drawing/2014/main" id="{EC1C449C-7589-739B-F262-32AB909C657E}"/>
              </a:ext>
            </a:extLst>
          </p:cNvPr>
          <p:cNvSpPr txBox="1"/>
          <p:nvPr/>
        </p:nvSpPr>
        <p:spPr>
          <a:xfrm>
            <a:off x="5572642" y="1098515"/>
            <a:ext cx="1522760" cy="307777"/>
          </a:xfrm>
          <a:prstGeom prst="rect">
            <a:avLst/>
          </a:prstGeom>
          <a:noFill/>
        </p:spPr>
        <p:txBody>
          <a:bodyPr wrap="square" rtlCol="0">
            <a:spAutoFit/>
          </a:bodyPr>
          <a:lstStyle/>
          <a:p>
            <a:r>
              <a:rPr lang="it-IT" sz="1400" b="1">
                <a:latin typeface="CMU Concrete" panose="02000603000000000000" pitchFamily="2" charset="0"/>
                <a:ea typeface="CMU Concrete" panose="02000603000000000000" pitchFamily="2" charset="0"/>
                <a:cs typeface="CMU Concrete" panose="02000603000000000000" pitchFamily="2" charset="0"/>
              </a:rPr>
              <a:t>MobileNetV2</a:t>
            </a:r>
          </a:p>
        </p:txBody>
      </p:sp>
      <p:sp>
        <p:nvSpPr>
          <p:cNvPr id="8" name="CasellaDiTesto 7">
            <a:extLst>
              <a:ext uri="{FF2B5EF4-FFF2-40B4-BE49-F238E27FC236}">
                <a16:creationId xmlns:a16="http://schemas.microsoft.com/office/drawing/2014/main" id="{7CDCD864-7F7C-FBEE-F661-9E29EA313781}"/>
              </a:ext>
            </a:extLst>
          </p:cNvPr>
          <p:cNvSpPr txBox="1"/>
          <p:nvPr/>
        </p:nvSpPr>
        <p:spPr>
          <a:xfrm>
            <a:off x="5665513" y="5605596"/>
            <a:ext cx="1522760" cy="307777"/>
          </a:xfrm>
          <a:prstGeom prst="rect">
            <a:avLst/>
          </a:prstGeom>
          <a:noFill/>
        </p:spPr>
        <p:txBody>
          <a:bodyPr wrap="square" rtlCol="0">
            <a:spAutoFit/>
          </a:bodyPr>
          <a:lstStyle/>
          <a:p>
            <a:r>
              <a:rPr lang="it-IT" sz="1400" b="1">
                <a:latin typeface="CMU Concrete" panose="02000603000000000000" pitchFamily="2" charset="0"/>
                <a:ea typeface="CMU Concrete" panose="02000603000000000000" pitchFamily="2" charset="0"/>
                <a:cs typeface="CMU Concrete" panose="02000603000000000000" pitchFamily="2" charset="0"/>
              </a:rPr>
              <a:t>ResNet50</a:t>
            </a:r>
          </a:p>
        </p:txBody>
      </p:sp>
      <p:sp>
        <p:nvSpPr>
          <p:cNvPr id="9" name="CasellaDiTesto 8">
            <a:extLst>
              <a:ext uri="{FF2B5EF4-FFF2-40B4-BE49-F238E27FC236}">
                <a16:creationId xmlns:a16="http://schemas.microsoft.com/office/drawing/2014/main" id="{2A488045-F754-ABA8-0D3A-F8338266FCBF}"/>
              </a:ext>
            </a:extLst>
          </p:cNvPr>
          <p:cNvSpPr txBox="1"/>
          <p:nvPr/>
        </p:nvSpPr>
        <p:spPr>
          <a:xfrm>
            <a:off x="5811701" y="3272633"/>
            <a:ext cx="1044641" cy="307777"/>
          </a:xfrm>
          <a:prstGeom prst="rect">
            <a:avLst/>
          </a:prstGeom>
          <a:noFill/>
        </p:spPr>
        <p:txBody>
          <a:bodyPr wrap="square" rtlCol="0">
            <a:spAutoFit/>
          </a:bodyPr>
          <a:lstStyle/>
          <a:p>
            <a:r>
              <a:rPr lang="it-IT" sz="1400" b="1">
                <a:latin typeface="CMU Concrete" panose="02000603000000000000" pitchFamily="2" charset="0"/>
                <a:ea typeface="CMU Concrete" panose="02000603000000000000" pitchFamily="2" charset="0"/>
                <a:cs typeface="CMU Concrete" panose="02000603000000000000" pitchFamily="2" charset="0"/>
              </a:rPr>
              <a:t>VGG16</a:t>
            </a:r>
          </a:p>
        </p:txBody>
      </p:sp>
      <p:pic>
        <p:nvPicPr>
          <p:cNvPr id="1026" name="Picture 2">
            <a:extLst>
              <a:ext uri="{FF2B5EF4-FFF2-40B4-BE49-F238E27FC236}">
                <a16:creationId xmlns:a16="http://schemas.microsoft.com/office/drawing/2014/main" id="{2FCCB9CB-600F-0277-A3A8-7A44DE797F0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65265" y="162451"/>
            <a:ext cx="5024023" cy="218952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F2DAA442-AA76-9FBF-1325-1152CEB7859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76559" y="2407986"/>
            <a:ext cx="5020245" cy="218541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45A55C42-C3B5-92DA-B8D3-45202CDAD94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65265" y="4593402"/>
            <a:ext cx="5031539" cy="21854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3404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2" name="Gruppo 1">
            <a:extLst>
              <a:ext uri="{FF2B5EF4-FFF2-40B4-BE49-F238E27FC236}">
                <a16:creationId xmlns:a16="http://schemas.microsoft.com/office/drawing/2014/main" id="{119FECD5-68D2-365F-941E-9ACDECBE760E}"/>
              </a:ext>
            </a:extLst>
          </p:cNvPr>
          <p:cNvGrpSpPr/>
          <p:nvPr/>
        </p:nvGrpSpPr>
        <p:grpSpPr>
          <a:xfrm>
            <a:off x="508000" y="314878"/>
            <a:ext cx="677094" cy="639848"/>
            <a:chOff x="508000" y="314878"/>
            <a:chExt cx="677094" cy="639848"/>
          </a:xfrm>
        </p:grpSpPr>
        <p:pic>
          <p:nvPicPr>
            <p:cNvPr id="10" name="Immagine 9">
              <a:extLst>
                <a:ext uri="{FF2B5EF4-FFF2-40B4-BE49-F238E27FC236}">
                  <a16:creationId xmlns:a16="http://schemas.microsoft.com/office/drawing/2014/main" id="{05AB820B-B92F-1E95-AD30-58F46EF42845}"/>
                </a:ext>
              </a:extLst>
            </p:cNvPr>
            <p:cNvPicPr>
              <a:picLocks noChangeAspect="1"/>
            </p:cNvPicPr>
            <p:nvPr/>
          </p:nvPicPr>
          <p:blipFill>
            <a:blip r:embed="rId3"/>
            <a:stretch>
              <a:fillRect/>
            </a:stretch>
          </p:blipFill>
          <p:spPr>
            <a:xfrm>
              <a:off x="508000" y="314878"/>
              <a:ext cx="431800" cy="431800"/>
            </a:xfrm>
            <a:prstGeom prst="rect">
              <a:avLst/>
            </a:prstGeom>
          </p:spPr>
        </p:pic>
        <p:pic>
          <p:nvPicPr>
            <p:cNvPr id="12" name="Immagine 11">
              <a:extLst>
                <a:ext uri="{FF2B5EF4-FFF2-40B4-BE49-F238E27FC236}">
                  <a16:creationId xmlns:a16="http://schemas.microsoft.com/office/drawing/2014/main" id="{2C1D1A34-3C9B-E715-DC2C-1E6DD2D15A20}"/>
                </a:ext>
              </a:extLst>
            </p:cNvPr>
            <p:cNvPicPr>
              <a:picLocks noChangeAspect="1"/>
            </p:cNvPicPr>
            <p:nvPr/>
          </p:nvPicPr>
          <p:blipFill>
            <a:blip r:embed="rId3"/>
            <a:stretch>
              <a:fillRect/>
            </a:stretch>
          </p:blipFill>
          <p:spPr>
            <a:xfrm>
              <a:off x="630647" y="406318"/>
              <a:ext cx="431800" cy="431800"/>
            </a:xfrm>
            <a:prstGeom prst="rect">
              <a:avLst/>
            </a:prstGeom>
          </p:spPr>
        </p:pic>
        <p:pic>
          <p:nvPicPr>
            <p:cNvPr id="13" name="Immagine 12">
              <a:extLst>
                <a:ext uri="{FF2B5EF4-FFF2-40B4-BE49-F238E27FC236}">
                  <a16:creationId xmlns:a16="http://schemas.microsoft.com/office/drawing/2014/main" id="{3DD71318-7CB0-AD83-95B0-8A5FD6F5E5AD}"/>
                </a:ext>
              </a:extLst>
            </p:cNvPr>
            <p:cNvPicPr>
              <a:picLocks noChangeAspect="1"/>
            </p:cNvPicPr>
            <p:nvPr/>
          </p:nvPicPr>
          <p:blipFill>
            <a:blip r:embed="rId3"/>
            <a:stretch>
              <a:fillRect/>
            </a:stretch>
          </p:blipFill>
          <p:spPr>
            <a:xfrm>
              <a:off x="753294" y="522926"/>
              <a:ext cx="431800" cy="431800"/>
            </a:xfrm>
            <a:prstGeom prst="rect">
              <a:avLst/>
            </a:prstGeom>
          </p:spPr>
        </p:pic>
      </p:grpSp>
      <p:sp>
        <p:nvSpPr>
          <p:cNvPr id="4" name="CasellaDiTesto 3">
            <a:extLst>
              <a:ext uri="{FF2B5EF4-FFF2-40B4-BE49-F238E27FC236}">
                <a16:creationId xmlns:a16="http://schemas.microsoft.com/office/drawing/2014/main" id="{C6F1D39D-E96A-71CA-E9DE-7F03085D0515}"/>
              </a:ext>
            </a:extLst>
          </p:cNvPr>
          <p:cNvSpPr txBox="1"/>
          <p:nvPr/>
        </p:nvSpPr>
        <p:spPr>
          <a:xfrm>
            <a:off x="146347" y="1162842"/>
            <a:ext cx="7609841" cy="369332"/>
          </a:xfrm>
          <a:prstGeom prst="rect">
            <a:avLst/>
          </a:prstGeom>
          <a:noFill/>
        </p:spPr>
        <p:txBody>
          <a:bodyPr wrap="square" rtlCol="0">
            <a:spAutoFit/>
          </a:bodyPr>
          <a:lstStyle/>
          <a:p>
            <a:r>
              <a:rPr lang="en-US" b="1">
                <a:latin typeface="CMU Concrete" panose="02000603000000000000" pitchFamily="2" charset="0"/>
                <a:ea typeface="CMU Concrete" panose="02000603000000000000" pitchFamily="2" charset="0"/>
                <a:cs typeface="CMU Concrete" panose="02000603000000000000" pitchFamily="2" charset="0"/>
              </a:rPr>
              <a:t>Describe your solution (MobileNetV2)</a:t>
            </a:r>
          </a:p>
        </p:txBody>
      </p:sp>
      <p:sp>
        <p:nvSpPr>
          <p:cNvPr id="3" name="CasellaDiTesto 2">
            <a:extLst>
              <a:ext uri="{FF2B5EF4-FFF2-40B4-BE49-F238E27FC236}">
                <a16:creationId xmlns:a16="http://schemas.microsoft.com/office/drawing/2014/main" id="{C1E38D99-0E16-8B66-3078-11B716CCA1A2}"/>
              </a:ext>
            </a:extLst>
          </p:cNvPr>
          <p:cNvSpPr txBox="1"/>
          <p:nvPr/>
        </p:nvSpPr>
        <p:spPr>
          <a:xfrm>
            <a:off x="146347" y="1860211"/>
            <a:ext cx="5355293" cy="646331"/>
          </a:xfrm>
          <a:prstGeom prst="rect">
            <a:avLst/>
          </a:prstGeom>
          <a:noFill/>
        </p:spPr>
        <p:txBody>
          <a:bodyPr wrap="square" rtlCol="0">
            <a:spAutoFit/>
          </a:bodyPr>
          <a:lstStyle/>
          <a:p>
            <a:pPr marL="285750" indent="-285750">
              <a:buFont typeface="Arial" panose="020B0604020202020204" pitchFamily="34" charset="0"/>
              <a:buChar char="•"/>
            </a:pPr>
            <a:r>
              <a:rPr lang="en-US">
                <a:latin typeface="CMU Concrete" panose="02000603000000000000" pitchFamily="2" charset="0"/>
                <a:ea typeface="CMU Concrete" panose="02000603000000000000" pitchFamily="2" charset="0"/>
                <a:cs typeface="CMU Concrete" panose="02000603000000000000" pitchFamily="2" charset="0"/>
              </a:rPr>
              <a:t>More closely, the numerical results are the following:</a:t>
            </a:r>
          </a:p>
        </p:txBody>
      </p:sp>
      <p:pic>
        <p:nvPicPr>
          <p:cNvPr id="1027" name="Immagine 1026">
            <a:extLst>
              <a:ext uri="{FF2B5EF4-FFF2-40B4-BE49-F238E27FC236}">
                <a16:creationId xmlns:a16="http://schemas.microsoft.com/office/drawing/2014/main" id="{8FA2F141-71F9-B120-8FFD-ACC3F4177C13}"/>
              </a:ext>
            </a:extLst>
          </p:cNvPr>
          <p:cNvPicPr>
            <a:picLocks noChangeAspect="1"/>
          </p:cNvPicPr>
          <p:nvPr/>
        </p:nvPicPr>
        <p:blipFill>
          <a:blip r:embed="rId4"/>
          <a:stretch>
            <a:fillRect/>
          </a:stretch>
        </p:blipFill>
        <p:spPr>
          <a:xfrm>
            <a:off x="2713377" y="2828803"/>
            <a:ext cx="6765245" cy="1758199"/>
          </a:xfrm>
          <a:prstGeom prst="rect">
            <a:avLst/>
          </a:prstGeom>
        </p:spPr>
      </p:pic>
      <p:sp>
        <p:nvSpPr>
          <p:cNvPr id="1029" name="CasellaDiTesto 1028">
            <a:extLst>
              <a:ext uri="{FF2B5EF4-FFF2-40B4-BE49-F238E27FC236}">
                <a16:creationId xmlns:a16="http://schemas.microsoft.com/office/drawing/2014/main" id="{B40EAB9E-48FE-9883-50BB-FA45CCCA964E}"/>
              </a:ext>
            </a:extLst>
          </p:cNvPr>
          <p:cNvSpPr txBox="1"/>
          <p:nvPr/>
        </p:nvSpPr>
        <p:spPr>
          <a:xfrm>
            <a:off x="753294" y="5048827"/>
            <a:ext cx="10232206" cy="646331"/>
          </a:xfrm>
          <a:prstGeom prst="rect">
            <a:avLst/>
          </a:prstGeom>
          <a:noFill/>
        </p:spPr>
        <p:txBody>
          <a:bodyPr wrap="square" rtlCol="0">
            <a:spAutoFit/>
          </a:bodyPr>
          <a:lstStyle/>
          <a:p>
            <a:pPr marL="285750" indent="-285750">
              <a:buFont typeface="Arial" panose="020B0604020202020204" pitchFamily="34" charset="0"/>
              <a:buChar char="•"/>
            </a:pPr>
            <a:r>
              <a:rPr lang="en-US">
                <a:latin typeface="CMU Concrete" panose="02000603000000000000" pitchFamily="2" charset="0"/>
                <a:ea typeface="CMU Concrete" panose="02000603000000000000" pitchFamily="2" charset="0"/>
                <a:cs typeface="CMU Concrete" panose="02000603000000000000" pitchFamily="2" charset="0"/>
              </a:rPr>
              <a:t>As it is clear, MobileNetV2 outperforms the other two transfer model in only 30 epochs.</a:t>
            </a:r>
          </a:p>
          <a:p>
            <a:pPr marL="285750" indent="-285750">
              <a:buFont typeface="Arial" panose="020B0604020202020204" pitchFamily="34" charset="0"/>
              <a:buChar char="•"/>
            </a:pPr>
            <a:endParaRPr lang="en-US">
              <a:latin typeface="CMU Concrete" panose="02000603000000000000" pitchFamily="2" charset="0"/>
              <a:ea typeface="CMU Concrete" panose="02000603000000000000" pitchFamily="2" charset="0"/>
              <a:cs typeface="CMU Concrete" panose="02000603000000000000" pitchFamily="2" charset="0"/>
            </a:endParaRPr>
          </a:p>
        </p:txBody>
      </p:sp>
    </p:spTree>
    <p:extLst>
      <p:ext uri="{BB962C8B-B14F-4D97-AF65-F5344CB8AC3E}">
        <p14:creationId xmlns:p14="http://schemas.microsoft.com/office/powerpoint/2010/main" val="3262958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2" name="Gruppo 1">
            <a:extLst>
              <a:ext uri="{FF2B5EF4-FFF2-40B4-BE49-F238E27FC236}">
                <a16:creationId xmlns:a16="http://schemas.microsoft.com/office/drawing/2014/main" id="{119FECD5-68D2-365F-941E-9ACDECBE760E}"/>
              </a:ext>
            </a:extLst>
          </p:cNvPr>
          <p:cNvGrpSpPr/>
          <p:nvPr/>
        </p:nvGrpSpPr>
        <p:grpSpPr>
          <a:xfrm>
            <a:off x="508000" y="314878"/>
            <a:ext cx="677094" cy="639848"/>
            <a:chOff x="508000" y="314878"/>
            <a:chExt cx="677094" cy="639848"/>
          </a:xfrm>
        </p:grpSpPr>
        <p:pic>
          <p:nvPicPr>
            <p:cNvPr id="10" name="Immagine 9">
              <a:extLst>
                <a:ext uri="{FF2B5EF4-FFF2-40B4-BE49-F238E27FC236}">
                  <a16:creationId xmlns:a16="http://schemas.microsoft.com/office/drawing/2014/main" id="{05AB820B-B92F-1E95-AD30-58F46EF42845}"/>
                </a:ext>
              </a:extLst>
            </p:cNvPr>
            <p:cNvPicPr>
              <a:picLocks noChangeAspect="1"/>
            </p:cNvPicPr>
            <p:nvPr/>
          </p:nvPicPr>
          <p:blipFill>
            <a:blip r:embed="rId3"/>
            <a:stretch>
              <a:fillRect/>
            </a:stretch>
          </p:blipFill>
          <p:spPr>
            <a:xfrm>
              <a:off x="508000" y="314878"/>
              <a:ext cx="431800" cy="431800"/>
            </a:xfrm>
            <a:prstGeom prst="rect">
              <a:avLst/>
            </a:prstGeom>
          </p:spPr>
        </p:pic>
        <p:pic>
          <p:nvPicPr>
            <p:cNvPr id="12" name="Immagine 11">
              <a:extLst>
                <a:ext uri="{FF2B5EF4-FFF2-40B4-BE49-F238E27FC236}">
                  <a16:creationId xmlns:a16="http://schemas.microsoft.com/office/drawing/2014/main" id="{2C1D1A34-3C9B-E715-DC2C-1E6DD2D15A20}"/>
                </a:ext>
              </a:extLst>
            </p:cNvPr>
            <p:cNvPicPr>
              <a:picLocks noChangeAspect="1"/>
            </p:cNvPicPr>
            <p:nvPr/>
          </p:nvPicPr>
          <p:blipFill>
            <a:blip r:embed="rId3"/>
            <a:stretch>
              <a:fillRect/>
            </a:stretch>
          </p:blipFill>
          <p:spPr>
            <a:xfrm>
              <a:off x="630647" y="406318"/>
              <a:ext cx="431800" cy="431800"/>
            </a:xfrm>
            <a:prstGeom prst="rect">
              <a:avLst/>
            </a:prstGeom>
          </p:spPr>
        </p:pic>
        <p:pic>
          <p:nvPicPr>
            <p:cNvPr id="13" name="Immagine 12">
              <a:extLst>
                <a:ext uri="{FF2B5EF4-FFF2-40B4-BE49-F238E27FC236}">
                  <a16:creationId xmlns:a16="http://schemas.microsoft.com/office/drawing/2014/main" id="{3DD71318-7CB0-AD83-95B0-8A5FD6F5E5AD}"/>
                </a:ext>
              </a:extLst>
            </p:cNvPr>
            <p:cNvPicPr>
              <a:picLocks noChangeAspect="1"/>
            </p:cNvPicPr>
            <p:nvPr/>
          </p:nvPicPr>
          <p:blipFill>
            <a:blip r:embed="rId3"/>
            <a:stretch>
              <a:fillRect/>
            </a:stretch>
          </p:blipFill>
          <p:spPr>
            <a:xfrm>
              <a:off x="753294" y="522926"/>
              <a:ext cx="431800" cy="431800"/>
            </a:xfrm>
            <a:prstGeom prst="rect">
              <a:avLst/>
            </a:prstGeom>
          </p:spPr>
        </p:pic>
      </p:grpSp>
      <p:sp>
        <p:nvSpPr>
          <p:cNvPr id="4" name="CasellaDiTesto 3">
            <a:extLst>
              <a:ext uri="{FF2B5EF4-FFF2-40B4-BE49-F238E27FC236}">
                <a16:creationId xmlns:a16="http://schemas.microsoft.com/office/drawing/2014/main" id="{C6F1D39D-E96A-71CA-E9DE-7F03085D0515}"/>
              </a:ext>
            </a:extLst>
          </p:cNvPr>
          <p:cNvSpPr txBox="1"/>
          <p:nvPr/>
        </p:nvSpPr>
        <p:spPr>
          <a:xfrm>
            <a:off x="146347" y="1162842"/>
            <a:ext cx="7609841" cy="646331"/>
          </a:xfrm>
          <a:prstGeom prst="rect">
            <a:avLst/>
          </a:prstGeom>
          <a:noFill/>
        </p:spPr>
        <p:txBody>
          <a:bodyPr wrap="square" rtlCol="0">
            <a:spAutoFit/>
          </a:bodyPr>
          <a:lstStyle/>
          <a:p>
            <a:r>
              <a:rPr lang="en-US" b="1">
                <a:solidFill>
                  <a:srgbClr val="0070C0"/>
                </a:solidFill>
                <a:latin typeface="CMU Concrete" panose="02000603000000000000" pitchFamily="2" charset="0"/>
                <a:ea typeface="CMU Concrete" panose="02000603000000000000" pitchFamily="2" charset="0"/>
                <a:cs typeface="CMU Concrete" panose="02000603000000000000" pitchFamily="2" charset="0"/>
              </a:rPr>
              <a:t>Comment positive and negative results of your solution</a:t>
            </a:r>
          </a:p>
          <a:p>
            <a:r>
              <a:rPr lang="en-US" b="1">
                <a:solidFill>
                  <a:srgbClr val="0070C0"/>
                </a:solidFill>
                <a:latin typeface="CMU Concrete" panose="02000603000000000000" pitchFamily="2" charset="0"/>
                <a:ea typeface="CMU Concrete" panose="02000603000000000000" pitchFamily="2" charset="0"/>
                <a:cs typeface="CMU Concrete" panose="02000603000000000000" pitchFamily="2" charset="0"/>
              </a:rPr>
              <a:t>(rely on quantitative and qualitative observations)</a:t>
            </a:r>
          </a:p>
        </p:txBody>
      </p:sp>
      <p:sp>
        <p:nvSpPr>
          <p:cNvPr id="5" name="CasellaDiTesto 4">
            <a:extLst>
              <a:ext uri="{FF2B5EF4-FFF2-40B4-BE49-F238E27FC236}">
                <a16:creationId xmlns:a16="http://schemas.microsoft.com/office/drawing/2014/main" id="{0AFCA244-E3B8-5F9F-6CA7-8021BC044638}"/>
              </a:ext>
            </a:extLst>
          </p:cNvPr>
          <p:cNvSpPr txBox="1"/>
          <p:nvPr/>
        </p:nvSpPr>
        <p:spPr>
          <a:xfrm>
            <a:off x="2272937" y="-5162"/>
            <a:ext cx="7302137" cy="923330"/>
          </a:xfrm>
          <a:prstGeom prst="rect">
            <a:avLst/>
          </a:prstGeom>
          <a:noFill/>
        </p:spPr>
        <p:txBody>
          <a:bodyPr wrap="square" rtlCol="0">
            <a:spAutoFit/>
          </a:bodyPr>
          <a:lstStyle/>
          <a:p>
            <a:r>
              <a:rPr lang="it-IT"/>
              <a:t>Remember: </a:t>
            </a:r>
          </a:p>
          <a:p>
            <a:r>
              <a:rPr lang="it-IT"/>
              <a:t>- each slide max 3 points to show. The rest will be said out loud but in this case you can just put all the comments down below in the notes!</a:t>
            </a:r>
          </a:p>
        </p:txBody>
      </p:sp>
      <p:sp>
        <p:nvSpPr>
          <p:cNvPr id="6" name="TextBox 5">
            <a:extLst>
              <a:ext uri="{FF2B5EF4-FFF2-40B4-BE49-F238E27FC236}">
                <a16:creationId xmlns:a16="http://schemas.microsoft.com/office/drawing/2014/main" id="{B6A15968-7D0F-90EF-AAE1-A2F016B0DCA9}"/>
              </a:ext>
            </a:extLst>
          </p:cNvPr>
          <p:cNvSpPr txBox="1"/>
          <p:nvPr/>
        </p:nvSpPr>
        <p:spPr>
          <a:xfrm>
            <a:off x="753294" y="1816973"/>
            <a:ext cx="3301139" cy="584775"/>
          </a:xfrm>
          <a:prstGeom prst="rect">
            <a:avLst/>
          </a:prstGeom>
          <a:noFill/>
        </p:spPr>
        <p:txBody>
          <a:bodyPr wrap="square" rtlCol="0">
            <a:spAutoFit/>
          </a:bodyPr>
          <a:lstStyle/>
          <a:p>
            <a:r>
              <a:rPr lang="en-US" sz="3200" dirty="0">
                <a:solidFill>
                  <a:srgbClr val="00B050"/>
                </a:solidFill>
              </a:rPr>
              <a:t>Positive results (+)</a:t>
            </a:r>
            <a:endParaRPr lang="en-AT" sz="3200" dirty="0">
              <a:solidFill>
                <a:srgbClr val="00B050"/>
              </a:solidFill>
            </a:endParaRPr>
          </a:p>
        </p:txBody>
      </p:sp>
      <p:sp>
        <p:nvSpPr>
          <p:cNvPr id="7" name="TextBox 6">
            <a:extLst>
              <a:ext uri="{FF2B5EF4-FFF2-40B4-BE49-F238E27FC236}">
                <a16:creationId xmlns:a16="http://schemas.microsoft.com/office/drawing/2014/main" id="{1D42C4BC-46FD-00BE-3FDD-BFAC2A7F3317}"/>
              </a:ext>
            </a:extLst>
          </p:cNvPr>
          <p:cNvSpPr txBox="1"/>
          <p:nvPr/>
        </p:nvSpPr>
        <p:spPr>
          <a:xfrm>
            <a:off x="7417978" y="1748910"/>
            <a:ext cx="3518115" cy="584775"/>
          </a:xfrm>
          <a:prstGeom prst="rect">
            <a:avLst/>
          </a:prstGeom>
          <a:noFill/>
        </p:spPr>
        <p:txBody>
          <a:bodyPr wrap="square" rtlCol="0">
            <a:spAutoFit/>
          </a:bodyPr>
          <a:lstStyle/>
          <a:p>
            <a:r>
              <a:rPr lang="en-US" sz="3200" dirty="0">
                <a:solidFill>
                  <a:srgbClr val="FF0000"/>
                </a:solidFill>
              </a:rPr>
              <a:t>Negative results (+)</a:t>
            </a:r>
            <a:endParaRPr lang="en-AT" sz="3200" dirty="0">
              <a:solidFill>
                <a:srgbClr val="FF0000"/>
              </a:solidFill>
            </a:endParaRPr>
          </a:p>
        </p:txBody>
      </p:sp>
      <p:sp>
        <p:nvSpPr>
          <p:cNvPr id="8" name="TextBox 7">
            <a:extLst>
              <a:ext uri="{FF2B5EF4-FFF2-40B4-BE49-F238E27FC236}">
                <a16:creationId xmlns:a16="http://schemas.microsoft.com/office/drawing/2014/main" id="{8FD04DEE-F47C-882C-289B-67371E479FF1}"/>
              </a:ext>
            </a:extLst>
          </p:cNvPr>
          <p:cNvSpPr txBox="1"/>
          <p:nvPr/>
        </p:nvSpPr>
        <p:spPr>
          <a:xfrm>
            <a:off x="35206" y="2622641"/>
            <a:ext cx="4995620" cy="3416320"/>
          </a:xfrm>
          <a:prstGeom prst="rect">
            <a:avLst/>
          </a:prstGeom>
          <a:noFill/>
        </p:spPr>
        <p:txBody>
          <a:bodyPr wrap="square" rtlCol="0">
            <a:spAutoFit/>
          </a:bodyPr>
          <a:lstStyle/>
          <a:p>
            <a:pPr marL="285750" indent="-285750">
              <a:buFontTx/>
              <a:buChar char="-"/>
            </a:pPr>
            <a:r>
              <a:rPr lang="en-US"/>
              <a:t>Accuracy results obtained by MobileNetV2 and recall values are over 90%, as for the results on the test set;</a:t>
            </a:r>
          </a:p>
          <a:p>
            <a:pPr marL="285750" indent="-285750">
              <a:buFontTx/>
              <a:buChar char="-"/>
            </a:pPr>
            <a:r>
              <a:rPr lang="en-US"/>
              <a:t>MobileNetV2 is faster than other more complex models as VGG16 and ResNet50</a:t>
            </a:r>
          </a:p>
          <a:p>
            <a:pPr marL="285750" indent="-285750">
              <a:buFontTx/>
              <a:buChar char="-"/>
            </a:pPr>
            <a:r>
              <a:rPr lang="en-US"/>
              <a:t>The solution presented consider also a rejection class: the model is able to return a class that is not food; furthermore, another option that the model has is, in case the probability computed is lower than 50%, it can reply that is not able to provide a clear answer to the image feeded.</a:t>
            </a:r>
          </a:p>
          <a:p>
            <a:pPr marL="285750" indent="-285750">
              <a:buFontTx/>
              <a:buChar char="-"/>
            </a:pPr>
            <a:endParaRPr lang="en-AT" dirty="0"/>
          </a:p>
        </p:txBody>
      </p:sp>
      <p:sp>
        <p:nvSpPr>
          <p:cNvPr id="9" name="TextBox 8">
            <a:extLst>
              <a:ext uri="{FF2B5EF4-FFF2-40B4-BE49-F238E27FC236}">
                <a16:creationId xmlns:a16="http://schemas.microsoft.com/office/drawing/2014/main" id="{8801F555-B7D7-0A3B-FE52-8993706A9C12}"/>
              </a:ext>
            </a:extLst>
          </p:cNvPr>
          <p:cNvSpPr txBox="1"/>
          <p:nvPr/>
        </p:nvSpPr>
        <p:spPr>
          <a:xfrm>
            <a:off x="5782596" y="2310386"/>
            <a:ext cx="6272244" cy="5078313"/>
          </a:xfrm>
          <a:prstGeom prst="rect">
            <a:avLst/>
          </a:prstGeom>
          <a:noFill/>
        </p:spPr>
        <p:txBody>
          <a:bodyPr wrap="square" rtlCol="0">
            <a:spAutoFit/>
          </a:bodyPr>
          <a:lstStyle/>
          <a:p>
            <a:pPr marL="285750" indent="-285750">
              <a:buFontTx/>
              <a:buChar char="-"/>
            </a:pPr>
            <a:r>
              <a:rPr lang="en-US"/>
              <a:t>- The amount of original images, less than a 1000, required Data Augmentation, that could be the reason why it performs very well, but it seems not able to reach an accuracy greater than 92% on the validation set.</a:t>
            </a:r>
          </a:p>
          <a:p>
            <a:pPr marL="285750" indent="-285750">
              <a:buFontTx/>
              <a:buChar char="-"/>
            </a:pPr>
            <a:r>
              <a:rPr lang="en-US"/>
              <a:t>Some images are difficult to recognize, also for a human being: for instance, in some images in the sushi folder, they contain both sushi and sashimi but the images itself are labeled as sushi. This can lead the model to perform not as its maximum capacity.</a:t>
            </a:r>
          </a:p>
          <a:p>
            <a:pPr marL="285750" indent="-285750">
              <a:buFontTx/>
              <a:buChar char="-"/>
            </a:pPr>
            <a:r>
              <a:rPr lang="en-US"/>
              <a:t>The solution presented required using Google Colab in addition to Google Drive. Without the use of the GPU (often not enough to train all the custom model and the ones used for transfer learning at once), the session expired leading to a restart of the notebook. The possibility to train all the models on your own machine could be an improvement in terms of continuity of the training session and the following evaluation.</a:t>
            </a:r>
            <a:endParaRPr lang="en-AT"/>
          </a:p>
          <a:p>
            <a:pPr marL="285750" indent="-285750">
              <a:buFontTx/>
              <a:buChar char="-"/>
            </a:pPr>
            <a:endParaRPr lang="en-US"/>
          </a:p>
          <a:p>
            <a:pPr marL="285750" indent="-285750">
              <a:buFontTx/>
              <a:buChar char="-"/>
            </a:pPr>
            <a:endParaRPr lang="en-AT" dirty="0"/>
          </a:p>
        </p:txBody>
      </p:sp>
    </p:spTree>
    <p:extLst>
      <p:ext uri="{BB962C8B-B14F-4D97-AF65-F5344CB8AC3E}">
        <p14:creationId xmlns:p14="http://schemas.microsoft.com/office/powerpoint/2010/main" val="11078166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DDE022-A1C3-D3EE-4EB5-61E77AD529BF}"/>
              </a:ext>
            </a:extLst>
          </p:cNvPr>
          <p:cNvSpPr>
            <a:spLocks noGrp="1"/>
          </p:cNvSpPr>
          <p:nvPr>
            <p:ph type="title"/>
          </p:nvPr>
        </p:nvSpPr>
        <p:spPr/>
        <p:txBody>
          <a:bodyPr/>
          <a:lstStyle/>
          <a:p>
            <a:r>
              <a:rPr lang="it-IT"/>
              <a:t>continuare prossima slide</a:t>
            </a:r>
          </a:p>
        </p:txBody>
      </p:sp>
    </p:spTree>
    <p:extLst>
      <p:ext uri="{BB962C8B-B14F-4D97-AF65-F5344CB8AC3E}">
        <p14:creationId xmlns:p14="http://schemas.microsoft.com/office/powerpoint/2010/main" val="9568058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8" name="CasellaDiTesto 7">
            <a:extLst>
              <a:ext uri="{FF2B5EF4-FFF2-40B4-BE49-F238E27FC236}">
                <a16:creationId xmlns:a16="http://schemas.microsoft.com/office/drawing/2014/main" id="{A9317B6F-DF24-6B90-C077-590F06FB32A4}"/>
              </a:ext>
            </a:extLst>
          </p:cNvPr>
          <p:cNvSpPr txBox="1"/>
          <p:nvPr/>
        </p:nvSpPr>
        <p:spPr>
          <a:xfrm>
            <a:off x="1428207" y="2151727"/>
            <a:ext cx="4949371" cy="3046988"/>
          </a:xfrm>
          <a:prstGeom prst="rect">
            <a:avLst/>
          </a:prstGeom>
          <a:noFill/>
        </p:spPr>
        <p:txBody>
          <a:bodyPr wrap="square" rtlCol="0">
            <a:spAutoFit/>
          </a:bodyPr>
          <a:lstStyle/>
          <a:p>
            <a:pPr algn="ctr"/>
            <a:r>
              <a:rPr lang="it-IT" sz="3200" b="1">
                <a:latin typeface="CMU Concrete" panose="02000603000000000000" pitchFamily="2" charset="0"/>
                <a:ea typeface="CMU Concrete" panose="02000603000000000000" pitchFamily="2" charset="0"/>
                <a:cs typeface="CMU Concrete" panose="02000603000000000000" pitchFamily="2" charset="0"/>
              </a:rPr>
              <a:t>Food for Thought</a:t>
            </a:r>
          </a:p>
          <a:p>
            <a:pPr algn="ctr"/>
            <a:endParaRPr lang="it-IT" sz="3200" b="1">
              <a:latin typeface="CMU Concrete" panose="02000603000000000000" pitchFamily="2" charset="0"/>
              <a:ea typeface="CMU Concrete" panose="02000603000000000000" pitchFamily="2" charset="0"/>
              <a:cs typeface="CMU Concrete" panose="02000603000000000000" pitchFamily="2" charset="0"/>
            </a:endParaRPr>
          </a:p>
          <a:p>
            <a:pPr algn="ctr"/>
            <a:r>
              <a:rPr lang="it-IT" sz="3200" b="1">
                <a:latin typeface="CMU Concrete" panose="02000603000000000000" pitchFamily="2" charset="0"/>
                <a:ea typeface="CMU Concrete" panose="02000603000000000000" pitchFamily="2" charset="0"/>
                <a:cs typeface="CMU Concrete" panose="02000603000000000000" pitchFamily="2" charset="0"/>
              </a:rPr>
              <a:t>A Convolutional Neural Network application for Food Image classification</a:t>
            </a:r>
          </a:p>
        </p:txBody>
      </p:sp>
      <p:grpSp>
        <p:nvGrpSpPr>
          <p:cNvPr id="2" name="Gruppo 1">
            <a:extLst>
              <a:ext uri="{FF2B5EF4-FFF2-40B4-BE49-F238E27FC236}">
                <a16:creationId xmlns:a16="http://schemas.microsoft.com/office/drawing/2014/main" id="{119FECD5-68D2-365F-941E-9ACDECBE760E}"/>
              </a:ext>
            </a:extLst>
          </p:cNvPr>
          <p:cNvGrpSpPr/>
          <p:nvPr/>
        </p:nvGrpSpPr>
        <p:grpSpPr>
          <a:xfrm>
            <a:off x="508000" y="314878"/>
            <a:ext cx="677094" cy="639848"/>
            <a:chOff x="508000" y="314878"/>
            <a:chExt cx="677094" cy="639848"/>
          </a:xfrm>
        </p:grpSpPr>
        <p:pic>
          <p:nvPicPr>
            <p:cNvPr id="10" name="Immagine 9">
              <a:extLst>
                <a:ext uri="{FF2B5EF4-FFF2-40B4-BE49-F238E27FC236}">
                  <a16:creationId xmlns:a16="http://schemas.microsoft.com/office/drawing/2014/main" id="{05AB820B-B92F-1E95-AD30-58F46EF42845}"/>
                </a:ext>
              </a:extLst>
            </p:cNvPr>
            <p:cNvPicPr>
              <a:picLocks noChangeAspect="1"/>
            </p:cNvPicPr>
            <p:nvPr/>
          </p:nvPicPr>
          <p:blipFill>
            <a:blip r:embed="rId2"/>
            <a:stretch>
              <a:fillRect/>
            </a:stretch>
          </p:blipFill>
          <p:spPr>
            <a:xfrm>
              <a:off x="508000" y="314878"/>
              <a:ext cx="431800" cy="431800"/>
            </a:xfrm>
            <a:prstGeom prst="rect">
              <a:avLst/>
            </a:prstGeom>
          </p:spPr>
        </p:pic>
        <p:pic>
          <p:nvPicPr>
            <p:cNvPr id="12" name="Immagine 11">
              <a:extLst>
                <a:ext uri="{FF2B5EF4-FFF2-40B4-BE49-F238E27FC236}">
                  <a16:creationId xmlns:a16="http://schemas.microsoft.com/office/drawing/2014/main" id="{2C1D1A34-3C9B-E715-DC2C-1E6DD2D15A20}"/>
                </a:ext>
              </a:extLst>
            </p:cNvPr>
            <p:cNvPicPr>
              <a:picLocks noChangeAspect="1"/>
            </p:cNvPicPr>
            <p:nvPr/>
          </p:nvPicPr>
          <p:blipFill>
            <a:blip r:embed="rId2"/>
            <a:stretch>
              <a:fillRect/>
            </a:stretch>
          </p:blipFill>
          <p:spPr>
            <a:xfrm>
              <a:off x="630647" y="406318"/>
              <a:ext cx="431800" cy="431800"/>
            </a:xfrm>
            <a:prstGeom prst="rect">
              <a:avLst/>
            </a:prstGeom>
          </p:spPr>
        </p:pic>
        <p:pic>
          <p:nvPicPr>
            <p:cNvPr id="13" name="Immagine 12">
              <a:extLst>
                <a:ext uri="{FF2B5EF4-FFF2-40B4-BE49-F238E27FC236}">
                  <a16:creationId xmlns:a16="http://schemas.microsoft.com/office/drawing/2014/main" id="{3DD71318-7CB0-AD83-95B0-8A5FD6F5E5AD}"/>
                </a:ext>
              </a:extLst>
            </p:cNvPr>
            <p:cNvPicPr>
              <a:picLocks noChangeAspect="1"/>
            </p:cNvPicPr>
            <p:nvPr/>
          </p:nvPicPr>
          <p:blipFill>
            <a:blip r:embed="rId2"/>
            <a:stretch>
              <a:fillRect/>
            </a:stretch>
          </p:blipFill>
          <p:spPr>
            <a:xfrm>
              <a:off x="753294" y="522926"/>
              <a:ext cx="431800" cy="431800"/>
            </a:xfrm>
            <a:prstGeom prst="rect">
              <a:avLst/>
            </a:prstGeom>
          </p:spPr>
        </p:pic>
      </p:grpSp>
      <p:pic>
        <p:nvPicPr>
          <p:cNvPr id="5" name="Immagine 4" descr="Immagine che contiene piatto, tavolo, cibo, interni&#10;&#10;Descrizione generata automaticamente">
            <a:extLst>
              <a:ext uri="{FF2B5EF4-FFF2-40B4-BE49-F238E27FC236}">
                <a16:creationId xmlns:a16="http://schemas.microsoft.com/office/drawing/2014/main" id="{B31652E1-2828-15BC-F207-8166325402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10289" y="155447"/>
            <a:ext cx="4365151" cy="6547104"/>
          </a:xfrm>
          <a:prstGeom prst="rect">
            <a:avLst/>
          </a:prstGeom>
          <a:ln>
            <a:solidFill>
              <a:schemeClr val="tx1"/>
            </a:solidFill>
          </a:ln>
          <a:effectLst>
            <a:outerShdw blurRad="50800" dist="38100" dir="2700000" algn="tl" rotWithShape="0">
              <a:prstClr val="black">
                <a:alpha val="40000"/>
              </a:prstClr>
            </a:outerShdw>
          </a:effectLst>
        </p:spPr>
      </p:pic>
      <p:sp>
        <p:nvSpPr>
          <p:cNvPr id="6" name="CasellaDiTesto 5">
            <a:extLst>
              <a:ext uri="{FF2B5EF4-FFF2-40B4-BE49-F238E27FC236}">
                <a16:creationId xmlns:a16="http://schemas.microsoft.com/office/drawing/2014/main" id="{F00D0DA4-6259-6349-39C1-01A1ABF7258E}"/>
              </a:ext>
            </a:extLst>
          </p:cNvPr>
          <p:cNvSpPr txBox="1"/>
          <p:nvPr/>
        </p:nvSpPr>
        <p:spPr>
          <a:xfrm>
            <a:off x="-7257" y="6596390"/>
            <a:ext cx="2005874" cy="261610"/>
          </a:xfrm>
          <a:prstGeom prst="rect">
            <a:avLst/>
          </a:prstGeom>
          <a:noFill/>
        </p:spPr>
        <p:txBody>
          <a:bodyPr wrap="square" rtlCol="0">
            <a:spAutoFit/>
          </a:bodyPr>
          <a:lstStyle/>
          <a:p>
            <a:r>
              <a:rPr lang="it-IT" sz="1100"/>
              <a:t>Image: Joanie Simon - unsplash</a:t>
            </a:r>
          </a:p>
        </p:txBody>
      </p:sp>
    </p:spTree>
    <p:extLst>
      <p:ext uri="{BB962C8B-B14F-4D97-AF65-F5344CB8AC3E}">
        <p14:creationId xmlns:p14="http://schemas.microsoft.com/office/powerpoint/2010/main" val="41194327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2" name="Gruppo 1">
            <a:extLst>
              <a:ext uri="{FF2B5EF4-FFF2-40B4-BE49-F238E27FC236}">
                <a16:creationId xmlns:a16="http://schemas.microsoft.com/office/drawing/2014/main" id="{119FECD5-68D2-365F-941E-9ACDECBE760E}"/>
              </a:ext>
            </a:extLst>
          </p:cNvPr>
          <p:cNvGrpSpPr/>
          <p:nvPr/>
        </p:nvGrpSpPr>
        <p:grpSpPr>
          <a:xfrm>
            <a:off x="508000" y="314878"/>
            <a:ext cx="677094" cy="639848"/>
            <a:chOff x="508000" y="314878"/>
            <a:chExt cx="677094" cy="639848"/>
          </a:xfrm>
        </p:grpSpPr>
        <p:pic>
          <p:nvPicPr>
            <p:cNvPr id="10" name="Immagine 9">
              <a:extLst>
                <a:ext uri="{FF2B5EF4-FFF2-40B4-BE49-F238E27FC236}">
                  <a16:creationId xmlns:a16="http://schemas.microsoft.com/office/drawing/2014/main" id="{05AB820B-B92F-1E95-AD30-58F46EF42845}"/>
                </a:ext>
              </a:extLst>
            </p:cNvPr>
            <p:cNvPicPr>
              <a:picLocks noChangeAspect="1"/>
            </p:cNvPicPr>
            <p:nvPr/>
          </p:nvPicPr>
          <p:blipFill>
            <a:blip r:embed="rId3"/>
            <a:stretch>
              <a:fillRect/>
            </a:stretch>
          </p:blipFill>
          <p:spPr>
            <a:xfrm>
              <a:off x="508000" y="314878"/>
              <a:ext cx="431800" cy="431800"/>
            </a:xfrm>
            <a:prstGeom prst="rect">
              <a:avLst/>
            </a:prstGeom>
          </p:spPr>
        </p:pic>
        <p:pic>
          <p:nvPicPr>
            <p:cNvPr id="12" name="Immagine 11">
              <a:extLst>
                <a:ext uri="{FF2B5EF4-FFF2-40B4-BE49-F238E27FC236}">
                  <a16:creationId xmlns:a16="http://schemas.microsoft.com/office/drawing/2014/main" id="{2C1D1A34-3C9B-E715-DC2C-1E6DD2D15A20}"/>
                </a:ext>
              </a:extLst>
            </p:cNvPr>
            <p:cNvPicPr>
              <a:picLocks noChangeAspect="1"/>
            </p:cNvPicPr>
            <p:nvPr/>
          </p:nvPicPr>
          <p:blipFill>
            <a:blip r:embed="rId3"/>
            <a:stretch>
              <a:fillRect/>
            </a:stretch>
          </p:blipFill>
          <p:spPr>
            <a:xfrm>
              <a:off x="630647" y="406318"/>
              <a:ext cx="431800" cy="431800"/>
            </a:xfrm>
            <a:prstGeom prst="rect">
              <a:avLst/>
            </a:prstGeom>
          </p:spPr>
        </p:pic>
        <p:pic>
          <p:nvPicPr>
            <p:cNvPr id="13" name="Immagine 12">
              <a:extLst>
                <a:ext uri="{FF2B5EF4-FFF2-40B4-BE49-F238E27FC236}">
                  <a16:creationId xmlns:a16="http://schemas.microsoft.com/office/drawing/2014/main" id="{3DD71318-7CB0-AD83-95B0-8A5FD6F5E5AD}"/>
                </a:ext>
              </a:extLst>
            </p:cNvPr>
            <p:cNvPicPr>
              <a:picLocks noChangeAspect="1"/>
            </p:cNvPicPr>
            <p:nvPr/>
          </p:nvPicPr>
          <p:blipFill>
            <a:blip r:embed="rId3"/>
            <a:stretch>
              <a:fillRect/>
            </a:stretch>
          </p:blipFill>
          <p:spPr>
            <a:xfrm>
              <a:off x="753294" y="522926"/>
              <a:ext cx="431800" cy="431800"/>
            </a:xfrm>
            <a:prstGeom prst="rect">
              <a:avLst/>
            </a:prstGeom>
          </p:spPr>
        </p:pic>
      </p:grpSp>
      <p:sp>
        <p:nvSpPr>
          <p:cNvPr id="4" name="CasellaDiTesto 3">
            <a:extLst>
              <a:ext uri="{FF2B5EF4-FFF2-40B4-BE49-F238E27FC236}">
                <a16:creationId xmlns:a16="http://schemas.microsoft.com/office/drawing/2014/main" id="{C6F1D39D-E96A-71CA-E9DE-7F03085D0515}"/>
              </a:ext>
            </a:extLst>
          </p:cNvPr>
          <p:cNvSpPr txBox="1"/>
          <p:nvPr/>
        </p:nvSpPr>
        <p:spPr>
          <a:xfrm>
            <a:off x="146347" y="1162842"/>
            <a:ext cx="7609841" cy="369332"/>
          </a:xfrm>
          <a:prstGeom prst="rect">
            <a:avLst/>
          </a:prstGeom>
          <a:noFill/>
        </p:spPr>
        <p:txBody>
          <a:bodyPr wrap="square" rtlCol="0">
            <a:spAutoFit/>
          </a:bodyPr>
          <a:lstStyle/>
          <a:p>
            <a:r>
              <a:rPr lang="en-US" b="1">
                <a:latin typeface="CMU Concrete" panose="02000603000000000000" pitchFamily="2" charset="0"/>
                <a:ea typeface="CMU Concrete" panose="02000603000000000000" pitchFamily="2" charset="0"/>
                <a:cs typeface="CMU Concrete" panose="02000603000000000000" pitchFamily="2" charset="0"/>
              </a:rPr>
              <a:t>Describe alternative (possibly failed) experiments</a:t>
            </a:r>
          </a:p>
        </p:txBody>
      </p:sp>
      <p:sp>
        <p:nvSpPr>
          <p:cNvPr id="5" name="CasellaDiTesto 4">
            <a:extLst>
              <a:ext uri="{FF2B5EF4-FFF2-40B4-BE49-F238E27FC236}">
                <a16:creationId xmlns:a16="http://schemas.microsoft.com/office/drawing/2014/main" id="{0AFCA244-E3B8-5F9F-6CA7-8021BC044638}"/>
              </a:ext>
            </a:extLst>
          </p:cNvPr>
          <p:cNvSpPr txBox="1"/>
          <p:nvPr/>
        </p:nvSpPr>
        <p:spPr>
          <a:xfrm>
            <a:off x="2272937" y="-5162"/>
            <a:ext cx="7302137" cy="923330"/>
          </a:xfrm>
          <a:prstGeom prst="rect">
            <a:avLst/>
          </a:prstGeom>
          <a:noFill/>
        </p:spPr>
        <p:txBody>
          <a:bodyPr wrap="square" rtlCol="0">
            <a:spAutoFit/>
          </a:bodyPr>
          <a:lstStyle/>
          <a:p>
            <a:r>
              <a:rPr lang="it-IT"/>
              <a:t>Remember: </a:t>
            </a:r>
          </a:p>
          <a:p>
            <a:r>
              <a:rPr lang="it-IT"/>
              <a:t>- each slide max 3 points to show. The rest will be said out loud but in this case you can just put all the comments down below in the notes!</a:t>
            </a:r>
          </a:p>
        </p:txBody>
      </p:sp>
      <p:sp>
        <p:nvSpPr>
          <p:cNvPr id="3" name="CasellaDiTesto 2">
            <a:extLst>
              <a:ext uri="{FF2B5EF4-FFF2-40B4-BE49-F238E27FC236}">
                <a16:creationId xmlns:a16="http://schemas.microsoft.com/office/drawing/2014/main" id="{0110306C-B5AB-8CD7-79B4-CF0669D45672}"/>
              </a:ext>
            </a:extLst>
          </p:cNvPr>
          <p:cNvSpPr txBox="1"/>
          <p:nvPr/>
        </p:nvSpPr>
        <p:spPr>
          <a:xfrm>
            <a:off x="508000" y="1905000"/>
            <a:ext cx="7248188" cy="646331"/>
          </a:xfrm>
          <a:prstGeom prst="rect">
            <a:avLst/>
          </a:prstGeom>
          <a:noFill/>
        </p:spPr>
        <p:txBody>
          <a:bodyPr wrap="square" rtlCol="0">
            <a:spAutoFit/>
          </a:bodyPr>
          <a:lstStyle/>
          <a:p>
            <a:r>
              <a:rPr lang="it-IT">
                <a:solidFill>
                  <a:srgbClr val="FF0000"/>
                </a:solidFill>
              </a:rPr>
              <a:t>PCA più transfer learning: non è fallito, ma non lo hai applicato sebbene sia presente all’interno del codice.</a:t>
            </a:r>
          </a:p>
        </p:txBody>
      </p:sp>
    </p:spTree>
    <p:extLst>
      <p:ext uri="{BB962C8B-B14F-4D97-AF65-F5344CB8AC3E}">
        <p14:creationId xmlns:p14="http://schemas.microsoft.com/office/powerpoint/2010/main" val="21538346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C794087-413C-29B0-C400-35E515C2662D}"/>
              </a:ext>
            </a:extLst>
          </p:cNvPr>
          <p:cNvSpPr>
            <a:spLocks noGrp="1"/>
          </p:cNvSpPr>
          <p:nvPr>
            <p:ph type="title"/>
          </p:nvPr>
        </p:nvSpPr>
        <p:spPr>
          <a:xfrm>
            <a:off x="4873579" y="1968501"/>
            <a:ext cx="1793921" cy="1216024"/>
          </a:xfrm>
        </p:spPr>
        <p:txBody>
          <a:bodyPr/>
          <a:lstStyle/>
          <a:p>
            <a:r>
              <a:rPr lang="it-IT"/>
              <a:t>FINE</a:t>
            </a:r>
          </a:p>
        </p:txBody>
      </p:sp>
    </p:spTree>
    <p:extLst>
      <p:ext uri="{BB962C8B-B14F-4D97-AF65-F5344CB8AC3E}">
        <p14:creationId xmlns:p14="http://schemas.microsoft.com/office/powerpoint/2010/main" val="13484308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2" name="Gruppo 1">
            <a:extLst>
              <a:ext uri="{FF2B5EF4-FFF2-40B4-BE49-F238E27FC236}">
                <a16:creationId xmlns:a16="http://schemas.microsoft.com/office/drawing/2014/main" id="{119FECD5-68D2-365F-941E-9ACDECBE760E}"/>
              </a:ext>
            </a:extLst>
          </p:cNvPr>
          <p:cNvGrpSpPr/>
          <p:nvPr/>
        </p:nvGrpSpPr>
        <p:grpSpPr>
          <a:xfrm>
            <a:off x="508000" y="314878"/>
            <a:ext cx="677094" cy="639848"/>
            <a:chOff x="508000" y="314878"/>
            <a:chExt cx="677094" cy="639848"/>
          </a:xfrm>
        </p:grpSpPr>
        <p:pic>
          <p:nvPicPr>
            <p:cNvPr id="10" name="Immagine 9">
              <a:extLst>
                <a:ext uri="{FF2B5EF4-FFF2-40B4-BE49-F238E27FC236}">
                  <a16:creationId xmlns:a16="http://schemas.microsoft.com/office/drawing/2014/main" id="{05AB820B-B92F-1E95-AD30-58F46EF42845}"/>
                </a:ext>
              </a:extLst>
            </p:cNvPr>
            <p:cNvPicPr>
              <a:picLocks noChangeAspect="1"/>
            </p:cNvPicPr>
            <p:nvPr/>
          </p:nvPicPr>
          <p:blipFill>
            <a:blip r:embed="rId2"/>
            <a:stretch>
              <a:fillRect/>
            </a:stretch>
          </p:blipFill>
          <p:spPr>
            <a:xfrm>
              <a:off x="508000" y="314878"/>
              <a:ext cx="431800" cy="431800"/>
            </a:xfrm>
            <a:prstGeom prst="rect">
              <a:avLst/>
            </a:prstGeom>
          </p:spPr>
        </p:pic>
        <p:pic>
          <p:nvPicPr>
            <p:cNvPr id="12" name="Immagine 11">
              <a:extLst>
                <a:ext uri="{FF2B5EF4-FFF2-40B4-BE49-F238E27FC236}">
                  <a16:creationId xmlns:a16="http://schemas.microsoft.com/office/drawing/2014/main" id="{2C1D1A34-3C9B-E715-DC2C-1E6DD2D15A20}"/>
                </a:ext>
              </a:extLst>
            </p:cNvPr>
            <p:cNvPicPr>
              <a:picLocks noChangeAspect="1"/>
            </p:cNvPicPr>
            <p:nvPr/>
          </p:nvPicPr>
          <p:blipFill>
            <a:blip r:embed="rId2"/>
            <a:stretch>
              <a:fillRect/>
            </a:stretch>
          </p:blipFill>
          <p:spPr>
            <a:xfrm>
              <a:off x="630647" y="406318"/>
              <a:ext cx="431800" cy="431800"/>
            </a:xfrm>
            <a:prstGeom prst="rect">
              <a:avLst/>
            </a:prstGeom>
          </p:spPr>
        </p:pic>
        <p:pic>
          <p:nvPicPr>
            <p:cNvPr id="13" name="Immagine 12">
              <a:extLst>
                <a:ext uri="{FF2B5EF4-FFF2-40B4-BE49-F238E27FC236}">
                  <a16:creationId xmlns:a16="http://schemas.microsoft.com/office/drawing/2014/main" id="{3DD71318-7CB0-AD83-95B0-8A5FD6F5E5AD}"/>
                </a:ext>
              </a:extLst>
            </p:cNvPr>
            <p:cNvPicPr>
              <a:picLocks noChangeAspect="1"/>
            </p:cNvPicPr>
            <p:nvPr/>
          </p:nvPicPr>
          <p:blipFill>
            <a:blip r:embed="rId2"/>
            <a:stretch>
              <a:fillRect/>
            </a:stretch>
          </p:blipFill>
          <p:spPr>
            <a:xfrm>
              <a:off x="753294" y="522926"/>
              <a:ext cx="431800" cy="431800"/>
            </a:xfrm>
            <a:prstGeom prst="rect">
              <a:avLst/>
            </a:prstGeom>
          </p:spPr>
        </p:pic>
      </p:grpSp>
      <p:sp>
        <p:nvSpPr>
          <p:cNvPr id="3" name="CasellaDiTesto 2">
            <a:extLst>
              <a:ext uri="{FF2B5EF4-FFF2-40B4-BE49-F238E27FC236}">
                <a16:creationId xmlns:a16="http://schemas.microsoft.com/office/drawing/2014/main" id="{309B5C52-F842-C6B3-FE02-7EE93A730AFE}"/>
              </a:ext>
            </a:extLst>
          </p:cNvPr>
          <p:cNvSpPr txBox="1"/>
          <p:nvPr/>
        </p:nvSpPr>
        <p:spPr>
          <a:xfrm>
            <a:off x="939800" y="1463040"/>
            <a:ext cx="9412514" cy="3693319"/>
          </a:xfrm>
          <a:prstGeom prst="rect">
            <a:avLst/>
          </a:prstGeom>
          <a:noFill/>
        </p:spPr>
        <p:txBody>
          <a:bodyPr wrap="square" rtlCol="0">
            <a:spAutoFit/>
          </a:bodyPr>
          <a:lstStyle/>
          <a:p>
            <a:r>
              <a:rPr lang="it-IT" b="1">
                <a:latin typeface="CMU Concrete" panose="02000603000000000000" pitchFamily="2" charset="0"/>
                <a:ea typeface="CMU Concrete" panose="02000603000000000000" pitchFamily="2" charset="0"/>
                <a:cs typeface="CMU Concrete" panose="02000603000000000000" pitchFamily="2" charset="0"/>
              </a:rPr>
              <a:t>State-of-the-art</a:t>
            </a:r>
          </a:p>
          <a:p>
            <a:endParaRPr lang="it-IT" b="1">
              <a:latin typeface="CMU Concrete" panose="02000603000000000000" pitchFamily="2" charset="0"/>
              <a:ea typeface="CMU Concrete" panose="02000603000000000000" pitchFamily="2" charset="0"/>
              <a:cs typeface="CMU Concrete" panose="02000603000000000000" pitchFamily="2" charset="0"/>
            </a:endParaRPr>
          </a:p>
          <a:p>
            <a:r>
              <a:rPr lang="it-IT" b="1">
                <a:latin typeface="CMU Concrete" panose="02000603000000000000" pitchFamily="2" charset="0"/>
                <a:ea typeface="CMU Concrete" panose="02000603000000000000" pitchFamily="2" charset="0"/>
                <a:cs typeface="CMU Concrete" panose="02000603000000000000" pitchFamily="2" charset="0"/>
              </a:rPr>
              <a:t>Paper da citare e da inserire in references:</a:t>
            </a:r>
          </a:p>
          <a:p>
            <a:pPr marL="285750" indent="-285750">
              <a:buFontTx/>
              <a:buChar char="-"/>
            </a:pPr>
            <a:r>
              <a:rPr lang="it-IT" b="1">
                <a:latin typeface="CMU Concrete" panose="02000603000000000000" pitchFamily="2" charset="0"/>
                <a:ea typeface="CMU Concrete" panose="02000603000000000000" pitchFamily="2" charset="0"/>
                <a:cs typeface="CMU Concrete" panose="02000603000000000000" pitchFamily="2" charset="0"/>
                <a:hlinkClick r:id="rId3"/>
              </a:rPr>
              <a:t>https://link.springer.com/content/pdf/10.1007/978-3-319-23222-5_41.pdf</a:t>
            </a:r>
            <a:endParaRPr lang="it-IT" b="1">
              <a:latin typeface="CMU Concrete" panose="02000603000000000000" pitchFamily="2" charset="0"/>
              <a:ea typeface="CMU Concrete" panose="02000603000000000000" pitchFamily="2" charset="0"/>
              <a:cs typeface="CMU Concrete" panose="02000603000000000000" pitchFamily="2" charset="0"/>
            </a:endParaRPr>
          </a:p>
          <a:p>
            <a:pPr marL="285750" indent="-285750">
              <a:buFontTx/>
              <a:buChar char="-"/>
            </a:pPr>
            <a:r>
              <a:rPr lang="it-IT" b="1">
                <a:latin typeface="CMU Concrete" panose="02000603000000000000" pitchFamily="2" charset="0"/>
                <a:ea typeface="CMU Concrete" panose="02000603000000000000" pitchFamily="2" charset="0"/>
                <a:cs typeface="CMU Concrete" panose="02000603000000000000" pitchFamily="2" charset="0"/>
                <a:hlinkClick r:id="rId4"/>
              </a:rPr>
              <a:t>http://madima.org/wp-content/uploads/2017/11/12-A0-ICIAP-foodCNN-poster.pdf</a:t>
            </a:r>
            <a:endParaRPr lang="it-IT" b="1">
              <a:latin typeface="CMU Concrete" panose="02000603000000000000" pitchFamily="2" charset="0"/>
              <a:ea typeface="CMU Concrete" panose="02000603000000000000" pitchFamily="2" charset="0"/>
              <a:cs typeface="CMU Concrete" panose="02000603000000000000" pitchFamily="2" charset="0"/>
            </a:endParaRPr>
          </a:p>
          <a:p>
            <a:pPr marL="285750" indent="-285750">
              <a:buFontTx/>
              <a:buChar char="-"/>
            </a:pPr>
            <a:r>
              <a:rPr lang="it-IT" b="1">
                <a:latin typeface="CMU Concrete" panose="02000603000000000000" pitchFamily="2" charset="0"/>
                <a:ea typeface="CMU Concrete" panose="02000603000000000000" pitchFamily="2" charset="0"/>
                <a:cs typeface="CMU Concrete" panose="02000603000000000000" pitchFamily="2" charset="0"/>
                <a:hlinkClick r:id="rId5"/>
              </a:rPr>
              <a:t>https://boa.unimib.it/bitstream/10281/206401/4/CNN-based%20features_post-print.pdf</a:t>
            </a:r>
            <a:endParaRPr lang="it-IT" b="1">
              <a:latin typeface="CMU Concrete" panose="02000603000000000000" pitchFamily="2" charset="0"/>
              <a:ea typeface="CMU Concrete" panose="02000603000000000000" pitchFamily="2" charset="0"/>
              <a:cs typeface="CMU Concrete" panose="02000603000000000000" pitchFamily="2" charset="0"/>
            </a:endParaRPr>
          </a:p>
          <a:p>
            <a:pPr marL="285750" indent="-285750">
              <a:buFontTx/>
              <a:buChar char="-"/>
            </a:pPr>
            <a:r>
              <a:rPr lang="it-IT" b="1">
                <a:latin typeface="CMU Concrete" panose="02000603000000000000" pitchFamily="2" charset="0"/>
                <a:ea typeface="CMU Concrete" panose="02000603000000000000" pitchFamily="2" charset="0"/>
                <a:cs typeface="CMU Concrete" panose="02000603000000000000" pitchFamily="2" charset="0"/>
                <a:hlinkClick r:id="rId6"/>
              </a:rPr>
              <a:t>https://ieeexplore.ieee.org/stamp/stamp.jsp?tp=&amp;arnumber=8228338</a:t>
            </a:r>
            <a:endParaRPr lang="it-IT" b="1">
              <a:latin typeface="CMU Concrete" panose="02000603000000000000" pitchFamily="2" charset="0"/>
              <a:ea typeface="CMU Concrete" panose="02000603000000000000" pitchFamily="2" charset="0"/>
              <a:cs typeface="CMU Concrete" panose="02000603000000000000" pitchFamily="2" charset="0"/>
            </a:endParaRPr>
          </a:p>
          <a:p>
            <a:pPr marL="285750" indent="-285750">
              <a:buFontTx/>
              <a:buChar char="-"/>
            </a:pPr>
            <a:r>
              <a:rPr lang="it-IT" b="1">
                <a:latin typeface="CMU Concrete" panose="02000603000000000000" pitchFamily="2" charset="0"/>
                <a:ea typeface="CMU Concrete" panose="02000603000000000000" pitchFamily="2" charset="0"/>
                <a:cs typeface="CMU Concrete" panose="02000603000000000000" pitchFamily="2" charset="0"/>
                <a:hlinkClick r:id="rId7"/>
              </a:rPr>
              <a:t>https://ieeexplore.ieee.org/stamp/stamp.jsp?tp=&amp;arnumber=8550005</a:t>
            </a:r>
            <a:endParaRPr lang="it-IT" b="1">
              <a:latin typeface="CMU Concrete" panose="02000603000000000000" pitchFamily="2" charset="0"/>
              <a:ea typeface="CMU Concrete" panose="02000603000000000000" pitchFamily="2" charset="0"/>
              <a:cs typeface="CMU Concrete" panose="02000603000000000000" pitchFamily="2" charset="0"/>
            </a:endParaRPr>
          </a:p>
          <a:p>
            <a:pPr marL="285750" indent="-285750">
              <a:buFontTx/>
              <a:buChar char="-"/>
            </a:pPr>
            <a:r>
              <a:rPr lang="it-IT" b="1">
                <a:latin typeface="CMU Concrete" panose="02000603000000000000" pitchFamily="2" charset="0"/>
                <a:ea typeface="CMU Concrete" panose="02000603000000000000" pitchFamily="2" charset="0"/>
                <a:cs typeface="CMU Concrete" panose="02000603000000000000" pitchFamily="2" charset="0"/>
                <a:hlinkClick r:id="rId8"/>
              </a:rPr>
              <a:t>https://arxiv.org/pdf/1612.00983.pdf</a:t>
            </a:r>
            <a:endParaRPr lang="it-IT" b="1">
              <a:latin typeface="CMU Concrete" panose="02000603000000000000" pitchFamily="2" charset="0"/>
              <a:ea typeface="CMU Concrete" panose="02000603000000000000" pitchFamily="2" charset="0"/>
              <a:cs typeface="CMU Concrete" panose="02000603000000000000" pitchFamily="2" charset="0"/>
            </a:endParaRPr>
          </a:p>
          <a:p>
            <a:pPr marL="285750" indent="-285750">
              <a:buFontTx/>
              <a:buChar char="-"/>
            </a:pPr>
            <a:r>
              <a:rPr lang="it-IT" b="1">
                <a:latin typeface="CMU Concrete" panose="02000603000000000000" pitchFamily="2" charset="0"/>
                <a:ea typeface="CMU Concrete" panose="02000603000000000000" pitchFamily="2" charset="0"/>
                <a:cs typeface="CMU Concrete" panose="02000603000000000000" pitchFamily="2" charset="0"/>
                <a:hlinkClick r:id="rId9"/>
              </a:rPr>
              <a:t>https://www.irjet.net/archives/V9/i3/IRJET-V9I3368.pdf</a:t>
            </a:r>
            <a:endParaRPr lang="it-IT" b="1">
              <a:latin typeface="CMU Concrete" panose="02000603000000000000" pitchFamily="2" charset="0"/>
              <a:ea typeface="CMU Concrete" panose="02000603000000000000" pitchFamily="2" charset="0"/>
              <a:cs typeface="CMU Concrete" panose="02000603000000000000" pitchFamily="2" charset="0"/>
            </a:endParaRPr>
          </a:p>
          <a:p>
            <a:pPr marL="285750" indent="-285750">
              <a:buFontTx/>
              <a:buChar char="-"/>
            </a:pPr>
            <a:r>
              <a:rPr lang="it-IT" b="1">
                <a:latin typeface="CMU Concrete" panose="02000603000000000000" pitchFamily="2" charset="0"/>
                <a:ea typeface="CMU Concrete" panose="02000603000000000000" pitchFamily="2" charset="0"/>
                <a:cs typeface="CMU Concrete" panose="02000603000000000000" pitchFamily="2" charset="0"/>
              </a:rPr>
              <a:t>https://www.irjet.net/archives/V9/i1/IRJET-V9I131.pdf</a:t>
            </a:r>
          </a:p>
        </p:txBody>
      </p:sp>
    </p:spTree>
    <p:extLst>
      <p:ext uri="{BB962C8B-B14F-4D97-AF65-F5344CB8AC3E}">
        <p14:creationId xmlns:p14="http://schemas.microsoft.com/office/powerpoint/2010/main" val="12486554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2" name="Gruppo 1">
            <a:extLst>
              <a:ext uri="{FF2B5EF4-FFF2-40B4-BE49-F238E27FC236}">
                <a16:creationId xmlns:a16="http://schemas.microsoft.com/office/drawing/2014/main" id="{119FECD5-68D2-365F-941E-9ACDECBE760E}"/>
              </a:ext>
            </a:extLst>
          </p:cNvPr>
          <p:cNvGrpSpPr/>
          <p:nvPr/>
        </p:nvGrpSpPr>
        <p:grpSpPr>
          <a:xfrm>
            <a:off x="508000" y="314878"/>
            <a:ext cx="677094" cy="639848"/>
            <a:chOff x="508000" y="314878"/>
            <a:chExt cx="677094" cy="639848"/>
          </a:xfrm>
        </p:grpSpPr>
        <p:pic>
          <p:nvPicPr>
            <p:cNvPr id="10" name="Immagine 9">
              <a:extLst>
                <a:ext uri="{FF2B5EF4-FFF2-40B4-BE49-F238E27FC236}">
                  <a16:creationId xmlns:a16="http://schemas.microsoft.com/office/drawing/2014/main" id="{05AB820B-B92F-1E95-AD30-58F46EF42845}"/>
                </a:ext>
              </a:extLst>
            </p:cNvPr>
            <p:cNvPicPr>
              <a:picLocks noChangeAspect="1"/>
            </p:cNvPicPr>
            <p:nvPr/>
          </p:nvPicPr>
          <p:blipFill>
            <a:blip r:embed="rId2"/>
            <a:stretch>
              <a:fillRect/>
            </a:stretch>
          </p:blipFill>
          <p:spPr>
            <a:xfrm>
              <a:off x="508000" y="314878"/>
              <a:ext cx="431800" cy="431800"/>
            </a:xfrm>
            <a:prstGeom prst="rect">
              <a:avLst/>
            </a:prstGeom>
          </p:spPr>
        </p:pic>
        <p:pic>
          <p:nvPicPr>
            <p:cNvPr id="12" name="Immagine 11">
              <a:extLst>
                <a:ext uri="{FF2B5EF4-FFF2-40B4-BE49-F238E27FC236}">
                  <a16:creationId xmlns:a16="http://schemas.microsoft.com/office/drawing/2014/main" id="{2C1D1A34-3C9B-E715-DC2C-1E6DD2D15A20}"/>
                </a:ext>
              </a:extLst>
            </p:cNvPr>
            <p:cNvPicPr>
              <a:picLocks noChangeAspect="1"/>
            </p:cNvPicPr>
            <p:nvPr/>
          </p:nvPicPr>
          <p:blipFill>
            <a:blip r:embed="rId2"/>
            <a:stretch>
              <a:fillRect/>
            </a:stretch>
          </p:blipFill>
          <p:spPr>
            <a:xfrm>
              <a:off x="630647" y="406318"/>
              <a:ext cx="431800" cy="431800"/>
            </a:xfrm>
            <a:prstGeom prst="rect">
              <a:avLst/>
            </a:prstGeom>
          </p:spPr>
        </p:pic>
        <p:pic>
          <p:nvPicPr>
            <p:cNvPr id="13" name="Immagine 12">
              <a:extLst>
                <a:ext uri="{FF2B5EF4-FFF2-40B4-BE49-F238E27FC236}">
                  <a16:creationId xmlns:a16="http://schemas.microsoft.com/office/drawing/2014/main" id="{3DD71318-7CB0-AD83-95B0-8A5FD6F5E5AD}"/>
                </a:ext>
              </a:extLst>
            </p:cNvPr>
            <p:cNvPicPr>
              <a:picLocks noChangeAspect="1"/>
            </p:cNvPicPr>
            <p:nvPr/>
          </p:nvPicPr>
          <p:blipFill>
            <a:blip r:embed="rId2"/>
            <a:stretch>
              <a:fillRect/>
            </a:stretch>
          </p:blipFill>
          <p:spPr>
            <a:xfrm>
              <a:off x="753294" y="522926"/>
              <a:ext cx="431800" cy="431800"/>
            </a:xfrm>
            <a:prstGeom prst="rect">
              <a:avLst/>
            </a:prstGeom>
          </p:spPr>
        </p:pic>
      </p:grpSp>
      <p:sp>
        <p:nvSpPr>
          <p:cNvPr id="3" name="CasellaDiTesto 2">
            <a:extLst>
              <a:ext uri="{FF2B5EF4-FFF2-40B4-BE49-F238E27FC236}">
                <a16:creationId xmlns:a16="http://schemas.microsoft.com/office/drawing/2014/main" id="{1AA04884-B655-03A4-7AF3-ECBAF2BA5EA0}"/>
              </a:ext>
            </a:extLst>
          </p:cNvPr>
          <p:cNvSpPr txBox="1"/>
          <p:nvPr/>
        </p:nvSpPr>
        <p:spPr>
          <a:xfrm>
            <a:off x="939800" y="1463040"/>
            <a:ext cx="10607766" cy="2123658"/>
          </a:xfrm>
          <a:prstGeom prst="rect">
            <a:avLst/>
          </a:prstGeom>
          <a:noFill/>
        </p:spPr>
        <p:txBody>
          <a:bodyPr wrap="square" rtlCol="0">
            <a:spAutoFit/>
          </a:bodyPr>
          <a:lstStyle/>
          <a:p>
            <a:r>
              <a:rPr lang="it-IT" b="1">
                <a:latin typeface="CMU Concrete" panose="02000603000000000000" pitchFamily="2" charset="0"/>
                <a:ea typeface="CMU Concrete" panose="02000603000000000000" pitchFamily="2" charset="0"/>
                <a:cs typeface="CMU Concrete" panose="02000603000000000000" pitchFamily="2" charset="0"/>
              </a:rPr>
              <a:t>Dataset description</a:t>
            </a:r>
          </a:p>
          <a:p>
            <a:endParaRPr lang="it-IT" b="1">
              <a:latin typeface="CMU Concrete" panose="02000603000000000000" pitchFamily="2" charset="0"/>
              <a:ea typeface="CMU Concrete" panose="02000603000000000000" pitchFamily="2" charset="0"/>
              <a:cs typeface="CMU Concrete" panose="02000603000000000000" pitchFamily="2" charset="0"/>
            </a:endParaRPr>
          </a:p>
          <a:p>
            <a:r>
              <a:rPr lang="en-US" sz="1600">
                <a:latin typeface="CMU Concrete" panose="02000603000000000000" pitchFamily="2" charset="0"/>
                <a:ea typeface="CMU Concrete" panose="02000603000000000000" pitchFamily="2" charset="0"/>
                <a:cs typeface="CMU Concrete" panose="02000603000000000000" pitchFamily="2" charset="0"/>
              </a:rPr>
              <a:t>The </a:t>
            </a:r>
            <a:r>
              <a:rPr lang="en-US" sz="1600" i="1">
                <a:latin typeface="CMU Concrete" panose="02000603000000000000" pitchFamily="2" charset="0"/>
                <a:ea typeface="CMU Concrete" panose="02000603000000000000" pitchFamily="2" charset="0"/>
                <a:cs typeface="CMU Concrete" panose="02000603000000000000" pitchFamily="2" charset="0"/>
              </a:rPr>
              <a:t>Example Food Images </a:t>
            </a:r>
            <a:r>
              <a:rPr lang="en-US" sz="1600">
                <a:latin typeface="CMU Concrete" panose="02000603000000000000" pitchFamily="2" charset="0"/>
                <a:ea typeface="CMU Concrete" panose="02000603000000000000" pitchFamily="2" charset="0"/>
                <a:cs typeface="CMU Concrete" panose="02000603000000000000" pitchFamily="2" charset="0"/>
              </a:rPr>
              <a:t>data set contains </a:t>
            </a:r>
            <a:r>
              <a:rPr lang="en-US" sz="1600" b="1">
                <a:latin typeface="CMU Concrete" panose="02000603000000000000" pitchFamily="2" charset="0"/>
                <a:ea typeface="CMU Concrete" panose="02000603000000000000" pitchFamily="2" charset="0"/>
                <a:cs typeface="CMU Concrete" panose="02000603000000000000" pitchFamily="2" charset="0"/>
              </a:rPr>
              <a:t>978</a:t>
            </a:r>
            <a:r>
              <a:rPr lang="en-US" sz="1600">
                <a:latin typeface="CMU Concrete" panose="02000603000000000000" pitchFamily="2" charset="0"/>
                <a:ea typeface="CMU Concrete" panose="02000603000000000000" pitchFamily="2" charset="0"/>
                <a:cs typeface="CMU Concrete" panose="02000603000000000000" pitchFamily="2" charset="0"/>
              </a:rPr>
              <a:t> photographs of food in </a:t>
            </a:r>
            <a:r>
              <a:rPr lang="en-US" sz="1600" b="1">
                <a:latin typeface="CMU Concrete" panose="02000603000000000000" pitchFamily="2" charset="0"/>
                <a:ea typeface="CMU Concrete" panose="02000603000000000000" pitchFamily="2" charset="0"/>
                <a:cs typeface="CMU Concrete" panose="02000603000000000000" pitchFamily="2" charset="0"/>
              </a:rPr>
              <a:t>nine classes </a:t>
            </a:r>
            <a:r>
              <a:rPr lang="en-US" sz="1600">
                <a:latin typeface="CMU Concrete" panose="02000603000000000000" pitchFamily="2" charset="0"/>
                <a:ea typeface="CMU Concrete" panose="02000603000000000000" pitchFamily="2" charset="0"/>
                <a:cs typeface="CMU Concrete" panose="02000603000000000000" pitchFamily="2" charset="0"/>
              </a:rPr>
              <a:t>(caesar_salad, caprese_salad, french_fries, greek_salad, hamburger, hot_dog, pizza, sashimi, and sushi).</a:t>
            </a:r>
          </a:p>
          <a:p>
            <a:endParaRPr lang="en-US" sz="1600">
              <a:latin typeface="CMU Concrete" panose="02000603000000000000" pitchFamily="2" charset="0"/>
              <a:ea typeface="CMU Concrete" panose="02000603000000000000" pitchFamily="2" charset="0"/>
              <a:cs typeface="CMU Concrete" panose="02000603000000000000" pitchFamily="2" charset="0"/>
            </a:endParaRPr>
          </a:p>
          <a:p>
            <a:r>
              <a:rPr lang="en-US" sz="1600">
                <a:latin typeface="CMU Concrete" panose="02000603000000000000" pitchFamily="2" charset="0"/>
                <a:ea typeface="CMU Concrete" panose="02000603000000000000" pitchFamily="2" charset="0"/>
                <a:cs typeface="CMU Concrete" panose="02000603000000000000" pitchFamily="2" charset="0"/>
              </a:rPr>
              <a:t>The size of the data set is about 77 MB.</a:t>
            </a:r>
            <a:endParaRPr lang="it-IT" sz="1600">
              <a:latin typeface="CMU Concrete" panose="02000603000000000000" pitchFamily="2" charset="0"/>
              <a:ea typeface="CMU Concrete" panose="02000603000000000000" pitchFamily="2" charset="0"/>
              <a:cs typeface="CMU Concrete" panose="02000603000000000000" pitchFamily="2" charset="0"/>
            </a:endParaRPr>
          </a:p>
          <a:p>
            <a:endParaRPr lang="it-IT" sz="1600">
              <a:latin typeface="CMU Concrete" panose="02000603000000000000" pitchFamily="2" charset="0"/>
              <a:ea typeface="CMU Concrete" panose="02000603000000000000" pitchFamily="2" charset="0"/>
              <a:cs typeface="CMU Concrete" panose="02000603000000000000" pitchFamily="2" charset="0"/>
            </a:endParaRPr>
          </a:p>
          <a:p>
            <a:r>
              <a:rPr lang="it-IT" sz="1600">
                <a:latin typeface="CMU Concrete" panose="02000603000000000000" pitchFamily="2" charset="0"/>
                <a:ea typeface="CMU Concrete" panose="02000603000000000000" pitchFamily="2" charset="0"/>
                <a:cs typeface="CMU Concrete" panose="02000603000000000000" pitchFamily="2" charset="0"/>
              </a:rPr>
              <a:t>https://de.mathworks.com/help/deeplearning/ug/data-sets-for-deep-learning.html</a:t>
            </a:r>
            <a:endParaRPr lang="it-IT">
              <a:latin typeface="CMU Concrete" panose="02000603000000000000" pitchFamily="2" charset="0"/>
              <a:ea typeface="CMU Concrete" panose="02000603000000000000" pitchFamily="2" charset="0"/>
              <a:cs typeface="CMU Concrete" panose="02000603000000000000" pitchFamily="2" charset="0"/>
            </a:endParaRPr>
          </a:p>
        </p:txBody>
      </p:sp>
    </p:spTree>
    <p:extLst>
      <p:ext uri="{BB962C8B-B14F-4D97-AF65-F5344CB8AC3E}">
        <p14:creationId xmlns:p14="http://schemas.microsoft.com/office/powerpoint/2010/main" val="16526605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2" name="Gruppo 1">
            <a:extLst>
              <a:ext uri="{FF2B5EF4-FFF2-40B4-BE49-F238E27FC236}">
                <a16:creationId xmlns:a16="http://schemas.microsoft.com/office/drawing/2014/main" id="{119FECD5-68D2-365F-941E-9ACDECBE760E}"/>
              </a:ext>
            </a:extLst>
          </p:cNvPr>
          <p:cNvGrpSpPr/>
          <p:nvPr/>
        </p:nvGrpSpPr>
        <p:grpSpPr>
          <a:xfrm>
            <a:off x="508000" y="314878"/>
            <a:ext cx="677094" cy="639848"/>
            <a:chOff x="508000" y="314878"/>
            <a:chExt cx="677094" cy="639848"/>
          </a:xfrm>
        </p:grpSpPr>
        <p:pic>
          <p:nvPicPr>
            <p:cNvPr id="10" name="Immagine 9">
              <a:extLst>
                <a:ext uri="{FF2B5EF4-FFF2-40B4-BE49-F238E27FC236}">
                  <a16:creationId xmlns:a16="http://schemas.microsoft.com/office/drawing/2014/main" id="{05AB820B-B92F-1E95-AD30-58F46EF42845}"/>
                </a:ext>
              </a:extLst>
            </p:cNvPr>
            <p:cNvPicPr>
              <a:picLocks noChangeAspect="1"/>
            </p:cNvPicPr>
            <p:nvPr/>
          </p:nvPicPr>
          <p:blipFill>
            <a:blip r:embed="rId2"/>
            <a:stretch>
              <a:fillRect/>
            </a:stretch>
          </p:blipFill>
          <p:spPr>
            <a:xfrm>
              <a:off x="508000" y="314878"/>
              <a:ext cx="431800" cy="431800"/>
            </a:xfrm>
            <a:prstGeom prst="rect">
              <a:avLst/>
            </a:prstGeom>
          </p:spPr>
        </p:pic>
        <p:pic>
          <p:nvPicPr>
            <p:cNvPr id="12" name="Immagine 11">
              <a:extLst>
                <a:ext uri="{FF2B5EF4-FFF2-40B4-BE49-F238E27FC236}">
                  <a16:creationId xmlns:a16="http://schemas.microsoft.com/office/drawing/2014/main" id="{2C1D1A34-3C9B-E715-DC2C-1E6DD2D15A20}"/>
                </a:ext>
              </a:extLst>
            </p:cNvPr>
            <p:cNvPicPr>
              <a:picLocks noChangeAspect="1"/>
            </p:cNvPicPr>
            <p:nvPr/>
          </p:nvPicPr>
          <p:blipFill>
            <a:blip r:embed="rId2"/>
            <a:stretch>
              <a:fillRect/>
            </a:stretch>
          </p:blipFill>
          <p:spPr>
            <a:xfrm>
              <a:off x="630647" y="406318"/>
              <a:ext cx="431800" cy="431800"/>
            </a:xfrm>
            <a:prstGeom prst="rect">
              <a:avLst/>
            </a:prstGeom>
          </p:spPr>
        </p:pic>
        <p:pic>
          <p:nvPicPr>
            <p:cNvPr id="13" name="Immagine 12">
              <a:extLst>
                <a:ext uri="{FF2B5EF4-FFF2-40B4-BE49-F238E27FC236}">
                  <a16:creationId xmlns:a16="http://schemas.microsoft.com/office/drawing/2014/main" id="{3DD71318-7CB0-AD83-95B0-8A5FD6F5E5AD}"/>
                </a:ext>
              </a:extLst>
            </p:cNvPr>
            <p:cNvPicPr>
              <a:picLocks noChangeAspect="1"/>
            </p:cNvPicPr>
            <p:nvPr/>
          </p:nvPicPr>
          <p:blipFill>
            <a:blip r:embed="rId2"/>
            <a:stretch>
              <a:fillRect/>
            </a:stretch>
          </p:blipFill>
          <p:spPr>
            <a:xfrm>
              <a:off x="753294" y="522926"/>
              <a:ext cx="431800" cy="431800"/>
            </a:xfrm>
            <a:prstGeom prst="rect">
              <a:avLst/>
            </a:prstGeom>
          </p:spPr>
        </p:pic>
      </p:grpSp>
      <p:sp>
        <p:nvSpPr>
          <p:cNvPr id="3" name="CasellaDiTesto 2">
            <a:extLst>
              <a:ext uri="{FF2B5EF4-FFF2-40B4-BE49-F238E27FC236}">
                <a16:creationId xmlns:a16="http://schemas.microsoft.com/office/drawing/2014/main" id="{AC8B154F-035F-5D4D-C13D-F996607C6937}"/>
              </a:ext>
            </a:extLst>
          </p:cNvPr>
          <p:cNvSpPr txBox="1"/>
          <p:nvPr/>
        </p:nvSpPr>
        <p:spPr>
          <a:xfrm>
            <a:off x="939800" y="1463040"/>
            <a:ext cx="5852886" cy="369332"/>
          </a:xfrm>
          <a:prstGeom prst="rect">
            <a:avLst/>
          </a:prstGeom>
          <a:noFill/>
        </p:spPr>
        <p:txBody>
          <a:bodyPr wrap="square" rtlCol="0">
            <a:spAutoFit/>
          </a:bodyPr>
          <a:lstStyle/>
          <a:p>
            <a:r>
              <a:rPr lang="it-IT" b="1">
                <a:latin typeface="CMU Concrete" panose="02000603000000000000" pitchFamily="2" charset="0"/>
                <a:ea typeface="CMU Concrete" panose="02000603000000000000" pitchFamily="2" charset="0"/>
                <a:cs typeface="CMU Concrete" panose="02000603000000000000" pitchFamily="2" charset="0"/>
              </a:rPr>
              <a:t>Models</a:t>
            </a:r>
          </a:p>
        </p:txBody>
      </p:sp>
    </p:spTree>
    <p:extLst>
      <p:ext uri="{BB962C8B-B14F-4D97-AF65-F5344CB8AC3E}">
        <p14:creationId xmlns:p14="http://schemas.microsoft.com/office/powerpoint/2010/main" val="20437123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2" name="Gruppo 1">
            <a:extLst>
              <a:ext uri="{FF2B5EF4-FFF2-40B4-BE49-F238E27FC236}">
                <a16:creationId xmlns:a16="http://schemas.microsoft.com/office/drawing/2014/main" id="{119FECD5-68D2-365F-941E-9ACDECBE760E}"/>
              </a:ext>
            </a:extLst>
          </p:cNvPr>
          <p:cNvGrpSpPr/>
          <p:nvPr/>
        </p:nvGrpSpPr>
        <p:grpSpPr>
          <a:xfrm>
            <a:off x="508000" y="314878"/>
            <a:ext cx="677094" cy="639848"/>
            <a:chOff x="508000" y="314878"/>
            <a:chExt cx="677094" cy="639848"/>
          </a:xfrm>
        </p:grpSpPr>
        <p:pic>
          <p:nvPicPr>
            <p:cNvPr id="10" name="Immagine 9">
              <a:extLst>
                <a:ext uri="{FF2B5EF4-FFF2-40B4-BE49-F238E27FC236}">
                  <a16:creationId xmlns:a16="http://schemas.microsoft.com/office/drawing/2014/main" id="{05AB820B-B92F-1E95-AD30-58F46EF42845}"/>
                </a:ext>
              </a:extLst>
            </p:cNvPr>
            <p:cNvPicPr>
              <a:picLocks noChangeAspect="1"/>
            </p:cNvPicPr>
            <p:nvPr/>
          </p:nvPicPr>
          <p:blipFill>
            <a:blip r:embed="rId2"/>
            <a:stretch>
              <a:fillRect/>
            </a:stretch>
          </p:blipFill>
          <p:spPr>
            <a:xfrm>
              <a:off x="508000" y="314878"/>
              <a:ext cx="431800" cy="431800"/>
            </a:xfrm>
            <a:prstGeom prst="rect">
              <a:avLst/>
            </a:prstGeom>
          </p:spPr>
        </p:pic>
        <p:pic>
          <p:nvPicPr>
            <p:cNvPr id="12" name="Immagine 11">
              <a:extLst>
                <a:ext uri="{FF2B5EF4-FFF2-40B4-BE49-F238E27FC236}">
                  <a16:creationId xmlns:a16="http://schemas.microsoft.com/office/drawing/2014/main" id="{2C1D1A34-3C9B-E715-DC2C-1E6DD2D15A20}"/>
                </a:ext>
              </a:extLst>
            </p:cNvPr>
            <p:cNvPicPr>
              <a:picLocks noChangeAspect="1"/>
            </p:cNvPicPr>
            <p:nvPr/>
          </p:nvPicPr>
          <p:blipFill>
            <a:blip r:embed="rId2"/>
            <a:stretch>
              <a:fillRect/>
            </a:stretch>
          </p:blipFill>
          <p:spPr>
            <a:xfrm>
              <a:off x="630647" y="406318"/>
              <a:ext cx="431800" cy="431800"/>
            </a:xfrm>
            <a:prstGeom prst="rect">
              <a:avLst/>
            </a:prstGeom>
          </p:spPr>
        </p:pic>
        <p:pic>
          <p:nvPicPr>
            <p:cNvPr id="13" name="Immagine 12">
              <a:extLst>
                <a:ext uri="{FF2B5EF4-FFF2-40B4-BE49-F238E27FC236}">
                  <a16:creationId xmlns:a16="http://schemas.microsoft.com/office/drawing/2014/main" id="{3DD71318-7CB0-AD83-95B0-8A5FD6F5E5AD}"/>
                </a:ext>
              </a:extLst>
            </p:cNvPr>
            <p:cNvPicPr>
              <a:picLocks noChangeAspect="1"/>
            </p:cNvPicPr>
            <p:nvPr/>
          </p:nvPicPr>
          <p:blipFill>
            <a:blip r:embed="rId2"/>
            <a:stretch>
              <a:fillRect/>
            </a:stretch>
          </p:blipFill>
          <p:spPr>
            <a:xfrm>
              <a:off x="753294" y="522926"/>
              <a:ext cx="431800" cy="431800"/>
            </a:xfrm>
            <a:prstGeom prst="rect">
              <a:avLst/>
            </a:prstGeom>
          </p:spPr>
        </p:pic>
      </p:grpSp>
      <p:sp>
        <p:nvSpPr>
          <p:cNvPr id="3" name="CasellaDiTesto 2">
            <a:extLst>
              <a:ext uri="{FF2B5EF4-FFF2-40B4-BE49-F238E27FC236}">
                <a16:creationId xmlns:a16="http://schemas.microsoft.com/office/drawing/2014/main" id="{366C2D72-8AE0-1CA8-8CF2-073B627DD063}"/>
              </a:ext>
            </a:extLst>
          </p:cNvPr>
          <p:cNvSpPr txBox="1"/>
          <p:nvPr/>
        </p:nvSpPr>
        <p:spPr>
          <a:xfrm>
            <a:off x="939800" y="1463040"/>
            <a:ext cx="5852886" cy="369332"/>
          </a:xfrm>
          <a:prstGeom prst="rect">
            <a:avLst/>
          </a:prstGeom>
          <a:noFill/>
        </p:spPr>
        <p:txBody>
          <a:bodyPr wrap="square" rtlCol="0">
            <a:spAutoFit/>
          </a:bodyPr>
          <a:lstStyle/>
          <a:p>
            <a:r>
              <a:rPr lang="it-IT" b="1">
                <a:latin typeface="CMU Concrete" panose="02000603000000000000" pitchFamily="2" charset="0"/>
                <a:ea typeface="CMU Concrete" panose="02000603000000000000" pitchFamily="2" charset="0"/>
                <a:cs typeface="CMU Concrete" panose="02000603000000000000" pitchFamily="2" charset="0"/>
              </a:rPr>
              <a:t>Comments</a:t>
            </a:r>
          </a:p>
        </p:txBody>
      </p:sp>
    </p:spTree>
    <p:extLst>
      <p:ext uri="{BB962C8B-B14F-4D97-AF65-F5344CB8AC3E}">
        <p14:creationId xmlns:p14="http://schemas.microsoft.com/office/powerpoint/2010/main" val="22271082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2" name="Gruppo 1">
            <a:extLst>
              <a:ext uri="{FF2B5EF4-FFF2-40B4-BE49-F238E27FC236}">
                <a16:creationId xmlns:a16="http://schemas.microsoft.com/office/drawing/2014/main" id="{119FECD5-68D2-365F-941E-9ACDECBE760E}"/>
              </a:ext>
            </a:extLst>
          </p:cNvPr>
          <p:cNvGrpSpPr/>
          <p:nvPr/>
        </p:nvGrpSpPr>
        <p:grpSpPr>
          <a:xfrm>
            <a:off x="508000" y="314878"/>
            <a:ext cx="677094" cy="639848"/>
            <a:chOff x="508000" y="314878"/>
            <a:chExt cx="677094" cy="639848"/>
          </a:xfrm>
        </p:grpSpPr>
        <p:pic>
          <p:nvPicPr>
            <p:cNvPr id="10" name="Immagine 9">
              <a:extLst>
                <a:ext uri="{FF2B5EF4-FFF2-40B4-BE49-F238E27FC236}">
                  <a16:creationId xmlns:a16="http://schemas.microsoft.com/office/drawing/2014/main" id="{05AB820B-B92F-1E95-AD30-58F46EF42845}"/>
                </a:ext>
              </a:extLst>
            </p:cNvPr>
            <p:cNvPicPr>
              <a:picLocks noChangeAspect="1"/>
            </p:cNvPicPr>
            <p:nvPr/>
          </p:nvPicPr>
          <p:blipFill>
            <a:blip r:embed="rId2"/>
            <a:stretch>
              <a:fillRect/>
            </a:stretch>
          </p:blipFill>
          <p:spPr>
            <a:xfrm>
              <a:off x="508000" y="314878"/>
              <a:ext cx="431800" cy="431800"/>
            </a:xfrm>
            <a:prstGeom prst="rect">
              <a:avLst/>
            </a:prstGeom>
          </p:spPr>
        </p:pic>
        <p:pic>
          <p:nvPicPr>
            <p:cNvPr id="12" name="Immagine 11">
              <a:extLst>
                <a:ext uri="{FF2B5EF4-FFF2-40B4-BE49-F238E27FC236}">
                  <a16:creationId xmlns:a16="http://schemas.microsoft.com/office/drawing/2014/main" id="{2C1D1A34-3C9B-E715-DC2C-1E6DD2D15A20}"/>
                </a:ext>
              </a:extLst>
            </p:cNvPr>
            <p:cNvPicPr>
              <a:picLocks noChangeAspect="1"/>
            </p:cNvPicPr>
            <p:nvPr/>
          </p:nvPicPr>
          <p:blipFill>
            <a:blip r:embed="rId2"/>
            <a:stretch>
              <a:fillRect/>
            </a:stretch>
          </p:blipFill>
          <p:spPr>
            <a:xfrm>
              <a:off x="630647" y="406318"/>
              <a:ext cx="431800" cy="431800"/>
            </a:xfrm>
            <a:prstGeom prst="rect">
              <a:avLst/>
            </a:prstGeom>
          </p:spPr>
        </p:pic>
        <p:pic>
          <p:nvPicPr>
            <p:cNvPr id="13" name="Immagine 12">
              <a:extLst>
                <a:ext uri="{FF2B5EF4-FFF2-40B4-BE49-F238E27FC236}">
                  <a16:creationId xmlns:a16="http://schemas.microsoft.com/office/drawing/2014/main" id="{3DD71318-7CB0-AD83-95B0-8A5FD6F5E5AD}"/>
                </a:ext>
              </a:extLst>
            </p:cNvPr>
            <p:cNvPicPr>
              <a:picLocks noChangeAspect="1"/>
            </p:cNvPicPr>
            <p:nvPr/>
          </p:nvPicPr>
          <p:blipFill>
            <a:blip r:embed="rId2"/>
            <a:stretch>
              <a:fillRect/>
            </a:stretch>
          </p:blipFill>
          <p:spPr>
            <a:xfrm>
              <a:off x="753294" y="522926"/>
              <a:ext cx="431800" cy="431800"/>
            </a:xfrm>
            <a:prstGeom prst="rect">
              <a:avLst/>
            </a:prstGeom>
          </p:spPr>
        </p:pic>
      </p:grpSp>
      <p:sp>
        <p:nvSpPr>
          <p:cNvPr id="3" name="CasellaDiTesto 2">
            <a:extLst>
              <a:ext uri="{FF2B5EF4-FFF2-40B4-BE49-F238E27FC236}">
                <a16:creationId xmlns:a16="http://schemas.microsoft.com/office/drawing/2014/main" id="{24BDA162-B2E2-AE72-908C-FF3021364AE3}"/>
              </a:ext>
            </a:extLst>
          </p:cNvPr>
          <p:cNvSpPr txBox="1"/>
          <p:nvPr/>
        </p:nvSpPr>
        <p:spPr>
          <a:xfrm>
            <a:off x="1606731" y="1345474"/>
            <a:ext cx="6126480" cy="4524315"/>
          </a:xfrm>
          <a:prstGeom prst="rect">
            <a:avLst/>
          </a:prstGeom>
          <a:noFill/>
        </p:spPr>
        <p:txBody>
          <a:bodyPr wrap="square" rtlCol="0">
            <a:spAutoFit/>
          </a:bodyPr>
          <a:lstStyle/>
          <a:p>
            <a:r>
              <a:rPr lang="it-IT"/>
              <a:t>To consider:</a:t>
            </a:r>
          </a:p>
          <a:p>
            <a:endParaRPr lang="it-IT"/>
          </a:p>
          <a:p>
            <a:pPr marL="285750" indent="-285750">
              <a:buFontTx/>
              <a:buChar char="-"/>
            </a:pPr>
            <a:r>
              <a:rPr lang="it-IT">
                <a:hlinkClick r:id="rId3"/>
              </a:rPr>
              <a:t>https://github.com/Murgio/Food-Recipe-CNN</a:t>
            </a:r>
            <a:endParaRPr lang="it-IT"/>
          </a:p>
          <a:p>
            <a:pPr marL="285750" indent="-285750">
              <a:buFontTx/>
              <a:buChar char="-"/>
            </a:pPr>
            <a:r>
              <a:rPr lang="it-IT"/>
              <a:t>Try using this also other than MobileNetV2:</a:t>
            </a:r>
          </a:p>
          <a:p>
            <a:pPr marL="742950" lvl="1" indent="-285750">
              <a:buFontTx/>
              <a:buChar char="-"/>
            </a:pPr>
            <a:r>
              <a:rPr lang="it-IT">
                <a:hlinkClick r:id="rId4"/>
              </a:rPr>
              <a:t>https://www.kaggle.com/code/themlphdstudent/food-classification-using-inceptionv3</a:t>
            </a:r>
            <a:endParaRPr lang="it-IT"/>
          </a:p>
          <a:p>
            <a:pPr marL="285750" indent="-285750">
              <a:buFontTx/>
              <a:buChar char="-"/>
            </a:pPr>
            <a:r>
              <a:rPr lang="it-IT"/>
              <a:t>Altri esempi:</a:t>
            </a:r>
          </a:p>
          <a:p>
            <a:pPr marL="742950" lvl="1" indent="-285750">
              <a:buFontTx/>
              <a:buChar char="-"/>
            </a:pPr>
            <a:r>
              <a:rPr lang="it-IT">
                <a:hlinkClick r:id="rId5"/>
              </a:rPr>
              <a:t>https://medium.com/analytics-vidhya/indian-food-image-classification-using-transfer-learning-b8878187ddd1</a:t>
            </a:r>
            <a:endParaRPr lang="it-IT"/>
          </a:p>
          <a:p>
            <a:pPr marL="742950" lvl="1" indent="-285750">
              <a:buFontTx/>
              <a:buChar char="-"/>
            </a:pPr>
            <a:endParaRPr lang="it-IT"/>
          </a:p>
          <a:p>
            <a:pPr marL="285750" indent="-285750">
              <a:buFontTx/>
              <a:buChar char="-"/>
            </a:pPr>
            <a:r>
              <a:rPr lang="it-IT"/>
              <a:t>This is also very interesting:</a:t>
            </a:r>
          </a:p>
          <a:p>
            <a:pPr marL="742950" lvl="1" indent="-285750">
              <a:buFontTx/>
              <a:buChar char="-"/>
            </a:pPr>
            <a:r>
              <a:rPr lang="it-IT"/>
              <a:t>https://github.com/abhijeet3922/Food-Classification-Task-Transfer-learning/blob/master/Food_classification_transfer_learning_finetuningVGG16_30072019.ipynb</a:t>
            </a:r>
          </a:p>
        </p:txBody>
      </p:sp>
    </p:spTree>
    <p:extLst>
      <p:ext uri="{BB962C8B-B14F-4D97-AF65-F5344CB8AC3E}">
        <p14:creationId xmlns:p14="http://schemas.microsoft.com/office/powerpoint/2010/main" val="41092474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2" name="Gruppo 1">
            <a:extLst>
              <a:ext uri="{FF2B5EF4-FFF2-40B4-BE49-F238E27FC236}">
                <a16:creationId xmlns:a16="http://schemas.microsoft.com/office/drawing/2014/main" id="{119FECD5-68D2-365F-941E-9ACDECBE760E}"/>
              </a:ext>
            </a:extLst>
          </p:cNvPr>
          <p:cNvGrpSpPr/>
          <p:nvPr/>
        </p:nvGrpSpPr>
        <p:grpSpPr>
          <a:xfrm>
            <a:off x="508000" y="314878"/>
            <a:ext cx="677094" cy="639848"/>
            <a:chOff x="508000" y="314878"/>
            <a:chExt cx="677094" cy="639848"/>
          </a:xfrm>
        </p:grpSpPr>
        <p:pic>
          <p:nvPicPr>
            <p:cNvPr id="10" name="Immagine 9">
              <a:extLst>
                <a:ext uri="{FF2B5EF4-FFF2-40B4-BE49-F238E27FC236}">
                  <a16:creationId xmlns:a16="http://schemas.microsoft.com/office/drawing/2014/main" id="{05AB820B-B92F-1E95-AD30-58F46EF42845}"/>
                </a:ext>
              </a:extLst>
            </p:cNvPr>
            <p:cNvPicPr>
              <a:picLocks noChangeAspect="1"/>
            </p:cNvPicPr>
            <p:nvPr/>
          </p:nvPicPr>
          <p:blipFill>
            <a:blip r:embed="rId2"/>
            <a:stretch>
              <a:fillRect/>
            </a:stretch>
          </p:blipFill>
          <p:spPr>
            <a:xfrm>
              <a:off x="508000" y="314878"/>
              <a:ext cx="431800" cy="431800"/>
            </a:xfrm>
            <a:prstGeom prst="rect">
              <a:avLst/>
            </a:prstGeom>
          </p:spPr>
        </p:pic>
        <p:pic>
          <p:nvPicPr>
            <p:cNvPr id="12" name="Immagine 11">
              <a:extLst>
                <a:ext uri="{FF2B5EF4-FFF2-40B4-BE49-F238E27FC236}">
                  <a16:creationId xmlns:a16="http://schemas.microsoft.com/office/drawing/2014/main" id="{2C1D1A34-3C9B-E715-DC2C-1E6DD2D15A20}"/>
                </a:ext>
              </a:extLst>
            </p:cNvPr>
            <p:cNvPicPr>
              <a:picLocks noChangeAspect="1"/>
            </p:cNvPicPr>
            <p:nvPr/>
          </p:nvPicPr>
          <p:blipFill>
            <a:blip r:embed="rId2"/>
            <a:stretch>
              <a:fillRect/>
            </a:stretch>
          </p:blipFill>
          <p:spPr>
            <a:xfrm>
              <a:off x="630647" y="406318"/>
              <a:ext cx="431800" cy="431800"/>
            </a:xfrm>
            <a:prstGeom prst="rect">
              <a:avLst/>
            </a:prstGeom>
          </p:spPr>
        </p:pic>
        <p:pic>
          <p:nvPicPr>
            <p:cNvPr id="13" name="Immagine 12">
              <a:extLst>
                <a:ext uri="{FF2B5EF4-FFF2-40B4-BE49-F238E27FC236}">
                  <a16:creationId xmlns:a16="http://schemas.microsoft.com/office/drawing/2014/main" id="{3DD71318-7CB0-AD83-95B0-8A5FD6F5E5AD}"/>
                </a:ext>
              </a:extLst>
            </p:cNvPr>
            <p:cNvPicPr>
              <a:picLocks noChangeAspect="1"/>
            </p:cNvPicPr>
            <p:nvPr/>
          </p:nvPicPr>
          <p:blipFill>
            <a:blip r:embed="rId2"/>
            <a:stretch>
              <a:fillRect/>
            </a:stretch>
          </p:blipFill>
          <p:spPr>
            <a:xfrm>
              <a:off x="753294" y="522926"/>
              <a:ext cx="431800" cy="431800"/>
            </a:xfrm>
            <a:prstGeom prst="rect">
              <a:avLst/>
            </a:prstGeom>
          </p:spPr>
        </p:pic>
      </p:grpSp>
      <p:sp>
        <p:nvSpPr>
          <p:cNvPr id="3" name="CasellaDiTesto 2">
            <a:extLst>
              <a:ext uri="{FF2B5EF4-FFF2-40B4-BE49-F238E27FC236}">
                <a16:creationId xmlns:a16="http://schemas.microsoft.com/office/drawing/2014/main" id="{2B750958-66E3-4739-9E29-5A0C18D18F06}"/>
              </a:ext>
            </a:extLst>
          </p:cNvPr>
          <p:cNvSpPr txBox="1"/>
          <p:nvPr/>
        </p:nvSpPr>
        <p:spPr>
          <a:xfrm>
            <a:off x="1062446" y="1384663"/>
            <a:ext cx="9936479" cy="1754326"/>
          </a:xfrm>
          <a:prstGeom prst="rect">
            <a:avLst/>
          </a:prstGeom>
          <a:noFill/>
        </p:spPr>
        <p:txBody>
          <a:bodyPr wrap="square" rtlCol="0">
            <a:spAutoFit/>
          </a:bodyPr>
          <a:lstStyle/>
          <a:p>
            <a:r>
              <a:rPr lang="it-IT"/>
              <a:t>References:</a:t>
            </a:r>
          </a:p>
          <a:p>
            <a:endParaRPr lang="it-IT"/>
          </a:p>
          <a:p>
            <a:r>
              <a:rPr lang="it-IT"/>
              <a:t>DATASET:</a:t>
            </a:r>
          </a:p>
          <a:p>
            <a:pPr marL="285750" indent="-285750">
              <a:buFontTx/>
              <a:buChar char="-"/>
            </a:pPr>
            <a:r>
              <a:rPr lang="it-IT">
                <a:hlinkClick r:id="rId3"/>
              </a:rPr>
              <a:t>https://de.mathworks.com/help/deeplearning/ug/data-sets-for-deep-learning.html</a:t>
            </a:r>
            <a:endParaRPr lang="it-IT"/>
          </a:p>
          <a:p>
            <a:pPr marL="285750" indent="-285750">
              <a:buFontTx/>
              <a:buChar char="-"/>
            </a:pPr>
            <a:endParaRPr lang="it-IT"/>
          </a:p>
          <a:p>
            <a:endParaRPr lang="it-IT"/>
          </a:p>
        </p:txBody>
      </p:sp>
    </p:spTree>
    <p:extLst>
      <p:ext uri="{BB962C8B-B14F-4D97-AF65-F5344CB8AC3E}">
        <p14:creationId xmlns:p14="http://schemas.microsoft.com/office/powerpoint/2010/main" val="40527950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Immagine 4">
            <a:extLst>
              <a:ext uri="{FF2B5EF4-FFF2-40B4-BE49-F238E27FC236}">
                <a16:creationId xmlns:a16="http://schemas.microsoft.com/office/drawing/2014/main" id="{6833BF93-D12F-E853-565C-4266B3B7E7FB}"/>
              </a:ext>
            </a:extLst>
          </p:cNvPr>
          <p:cNvPicPr>
            <a:picLocks noChangeAspect="1"/>
          </p:cNvPicPr>
          <p:nvPr/>
        </p:nvPicPr>
        <p:blipFill rotWithShape="1">
          <a:blip r:embed="rId2"/>
          <a:srcRect t="12174" b="15212"/>
          <a:stretch/>
        </p:blipFill>
        <p:spPr>
          <a:xfrm>
            <a:off x="5979214" y="314878"/>
            <a:ext cx="5993547" cy="3275002"/>
          </a:xfrm>
          <a:prstGeom prst="rect">
            <a:avLst/>
          </a:prstGeom>
          <a:ln>
            <a:solidFill>
              <a:schemeClr val="tx1"/>
            </a:solidFill>
          </a:ln>
          <a:effectLst>
            <a:outerShdw blurRad="50800" dist="38100" dir="2700000" algn="tl" rotWithShape="0">
              <a:prstClr val="black">
                <a:alpha val="40000"/>
              </a:prstClr>
            </a:outerShdw>
          </a:effectLst>
        </p:spPr>
      </p:pic>
      <p:pic>
        <p:nvPicPr>
          <p:cNvPr id="6" name="Immagine 5">
            <a:extLst>
              <a:ext uri="{FF2B5EF4-FFF2-40B4-BE49-F238E27FC236}">
                <a16:creationId xmlns:a16="http://schemas.microsoft.com/office/drawing/2014/main" id="{4B0EEB63-E8D6-7565-4C9E-DDECF65A7857}"/>
              </a:ext>
            </a:extLst>
          </p:cNvPr>
          <p:cNvPicPr>
            <a:picLocks noChangeAspect="1"/>
          </p:cNvPicPr>
          <p:nvPr/>
        </p:nvPicPr>
        <p:blipFill rotWithShape="1">
          <a:blip r:embed="rId3"/>
          <a:srcRect t="29856" b="21997"/>
          <a:stretch/>
        </p:blipFill>
        <p:spPr>
          <a:xfrm>
            <a:off x="5979215" y="3670608"/>
            <a:ext cx="5975372" cy="2876940"/>
          </a:xfrm>
          <a:prstGeom prst="rect">
            <a:avLst/>
          </a:prstGeom>
          <a:ln>
            <a:solidFill>
              <a:schemeClr val="tx1"/>
            </a:solidFill>
          </a:ln>
          <a:effectLst>
            <a:outerShdw blurRad="50800" dist="38100" dir="2700000" algn="tl" rotWithShape="0">
              <a:prstClr val="black">
                <a:alpha val="40000"/>
              </a:prstClr>
            </a:outerShdw>
          </a:effectLst>
        </p:spPr>
      </p:pic>
      <p:sp>
        <p:nvSpPr>
          <p:cNvPr id="8" name="CasellaDiTesto 7">
            <a:extLst>
              <a:ext uri="{FF2B5EF4-FFF2-40B4-BE49-F238E27FC236}">
                <a16:creationId xmlns:a16="http://schemas.microsoft.com/office/drawing/2014/main" id="{A9317B6F-DF24-6B90-C077-590F06FB32A4}"/>
              </a:ext>
            </a:extLst>
          </p:cNvPr>
          <p:cNvSpPr txBox="1"/>
          <p:nvPr/>
        </p:nvSpPr>
        <p:spPr>
          <a:xfrm>
            <a:off x="508000" y="2151727"/>
            <a:ext cx="4949371" cy="3046988"/>
          </a:xfrm>
          <a:prstGeom prst="rect">
            <a:avLst/>
          </a:prstGeom>
          <a:noFill/>
        </p:spPr>
        <p:txBody>
          <a:bodyPr wrap="square" rtlCol="0">
            <a:spAutoFit/>
          </a:bodyPr>
          <a:lstStyle/>
          <a:p>
            <a:pPr algn="ctr"/>
            <a:r>
              <a:rPr lang="it-IT" sz="3200" b="1">
                <a:latin typeface="CMU Concrete" panose="02000603000000000000" pitchFamily="2" charset="0"/>
                <a:ea typeface="CMU Concrete" panose="02000603000000000000" pitchFamily="2" charset="0"/>
                <a:cs typeface="CMU Concrete" panose="02000603000000000000" pitchFamily="2" charset="0"/>
              </a:rPr>
              <a:t>Food for Thought</a:t>
            </a:r>
          </a:p>
          <a:p>
            <a:pPr algn="ctr"/>
            <a:endParaRPr lang="it-IT" sz="3200" b="1">
              <a:latin typeface="CMU Concrete" panose="02000603000000000000" pitchFamily="2" charset="0"/>
              <a:ea typeface="CMU Concrete" panose="02000603000000000000" pitchFamily="2" charset="0"/>
              <a:cs typeface="CMU Concrete" panose="02000603000000000000" pitchFamily="2" charset="0"/>
            </a:endParaRPr>
          </a:p>
          <a:p>
            <a:pPr algn="ctr"/>
            <a:r>
              <a:rPr lang="it-IT" sz="3200" b="1">
                <a:latin typeface="CMU Concrete" panose="02000603000000000000" pitchFamily="2" charset="0"/>
                <a:ea typeface="CMU Concrete" panose="02000603000000000000" pitchFamily="2" charset="0"/>
                <a:cs typeface="CMU Concrete" panose="02000603000000000000" pitchFamily="2" charset="0"/>
              </a:rPr>
              <a:t>A Convolutional Neural Network application for Food Image classification</a:t>
            </a:r>
          </a:p>
        </p:txBody>
      </p:sp>
      <p:grpSp>
        <p:nvGrpSpPr>
          <p:cNvPr id="2" name="Gruppo 1">
            <a:extLst>
              <a:ext uri="{FF2B5EF4-FFF2-40B4-BE49-F238E27FC236}">
                <a16:creationId xmlns:a16="http://schemas.microsoft.com/office/drawing/2014/main" id="{119FECD5-68D2-365F-941E-9ACDECBE760E}"/>
              </a:ext>
            </a:extLst>
          </p:cNvPr>
          <p:cNvGrpSpPr/>
          <p:nvPr/>
        </p:nvGrpSpPr>
        <p:grpSpPr>
          <a:xfrm>
            <a:off x="508000" y="314878"/>
            <a:ext cx="677094" cy="639848"/>
            <a:chOff x="508000" y="314878"/>
            <a:chExt cx="677094" cy="639848"/>
          </a:xfrm>
        </p:grpSpPr>
        <p:pic>
          <p:nvPicPr>
            <p:cNvPr id="10" name="Immagine 9">
              <a:extLst>
                <a:ext uri="{FF2B5EF4-FFF2-40B4-BE49-F238E27FC236}">
                  <a16:creationId xmlns:a16="http://schemas.microsoft.com/office/drawing/2014/main" id="{05AB820B-B92F-1E95-AD30-58F46EF42845}"/>
                </a:ext>
              </a:extLst>
            </p:cNvPr>
            <p:cNvPicPr>
              <a:picLocks noChangeAspect="1"/>
            </p:cNvPicPr>
            <p:nvPr/>
          </p:nvPicPr>
          <p:blipFill>
            <a:blip r:embed="rId4"/>
            <a:stretch>
              <a:fillRect/>
            </a:stretch>
          </p:blipFill>
          <p:spPr>
            <a:xfrm>
              <a:off x="508000" y="314878"/>
              <a:ext cx="431800" cy="431800"/>
            </a:xfrm>
            <a:prstGeom prst="rect">
              <a:avLst/>
            </a:prstGeom>
          </p:spPr>
        </p:pic>
        <p:pic>
          <p:nvPicPr>
            <p:cNvPr id="12" name="Immagine 11">
              <a:extLst>
                <a:ext uri="{FF2B5EF4-FFF2-40B4-BE49-F238E27FC236}">
                  <a16:creationId xmlns:a16="http://schemas.microsoft.com/office/drawing/2014/main" id="{2C1D1A34-3C9B-E715-DC2C-1E6DD2D15A20}"/>
                </a:ext>
              </a:extLst>
            </p:cNvPr>
            <p:cNvPicPr>
              <a:picLocks noChangeAspect="1"/>
            </p:cNvPicPr>
            <p:nvPr/>
          </p:nvPicPr>
          <p:blipFill>
            <a:blip r:embed="rId4"/>
            <a:stretch>
              <a:fillRect/>
            </a:stretch>
          </p:blipFill>
          <p:spPr>
            <a:xfrm>
              <a:off x="630647" y="406318"/>
              <a:ext cx="431800" cy="431800"/>
            </a:xfrm>
            <a:prstGeom prst="rect">
              <a:avLst/>
            </a:prstGeom>
          </p:spPr>
        </p:pic>
        <p:pic>
          <p:nvPicPr>
            <p:cNvPr id="13" name="Immagine 12">
              <a:extLst>
                <a:ext uri="{FF2B5EF4-FFF2-40B4-BE49-F238E27FC236}">
                  <a16:creationId xmlns:a16="http://schemas.microsoft.com/office/drawing/2014/main" id="{3DD71318-7CB0-AD83-95B0-8A5FD6F5E5AD}"/>
                </a:ext>
              </a:extLst>
            </p:cNvPr>
            <p:cNvPicPr>
              <a:picLocks noChangeAspect="1"/>
            </p:cNvPicPr>
            <p:nvPr/>
          </p:nvPicPr>
          <p:blipFill>
            <a:blip r:embed="rId4"/>
            <a:stretch>
              <a:fillRect/>
            </a:stretch>
          </p:blipFill>
          <p:spPr>
            <a:xfrm>
              <a:off x="753294" y="522926"/>
              <a:ext cx="431800" cy="431800"/>
            </a:xfrm>
            <a:prstGeom prst="rect">
              <a:avLst/>
            </a:prstGeom>
          </p:spPr>
        </p:pic>
      </p:grpSp>
    </p:spTree>
    <p:extLst>
      <p:ext uri="{BB962C8B-B14F-4D97-AF65-F5344CB8AC3E}">
        <p14:creationId xmlns:p14="http://schemas.microsoft.com/office/powerpoint/2010/main" val="17236013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2" name="Gruppo 1">
            <a:extLst>
              <a:ext uri="{FF2B5EF4-FFF2-40B4-BE49-F238E27FC236}">
                <a16:creationId xmlns:a16="http://schemas.microsoft.com/office/drawing/2014/main" id="{119FECD5-68D2-365F-941E-9ACDECBE760E}"/>
              </a:ext>
            </a:extLst>
          </p:cNvPr>
          <p:cNvGrpSpPr/>
          <p:nvPr/>
        </p:nvGrpSpPr>
        <p:grpSpPr>
          <a:xfrm>
            <a:off x="508000" y="314878"/>
            <a:ext cx="677094" cy="639848"/>
            <a:chOff x="508000" y="314878"/>
            <a:chExt cx="677094" cy="639848"/>
          </a:xfrm>
        </p:grpSpPr>
        <p:pic>
          <p:nvPicPr>
            <p:cNvPr id="10" name="Immagine 9">
              <a:extLst>
                <a:ext uri="{FF2B5EF4-FFF2-40B4-BE49-F238E27FC236}">
                  <a16:creationId xmlns:a16="http://schemas.microsoft.com/office/drawing/2014/main" id="{05AB820B-B92F-1E95-AD30-58F46EF42845}"/>
                </a:ext>
              </a:extLst>
            </p:cNvPr>
            <p:cNvPicPr>
              <a:picLocks noChangeAspect="1"/>
            </p:cNvPicPr>
            <p:nvPr/>
          </p:nvPicPr>
          <p:blipFill>
            <a:blip r:embed="rId2"/>
            <a:stretch>
              <a:fillRect/>
            </a:stretch>
          </p:blipFill>
          <p:spPr>
            <a:xfrm>
              <a:off x="508000" y="314878"/>
              <a:ext cx="431800" cy="431800"/>
            </a:xfrm>
            <a:prstGeom prst="rect">
              <a:avLst/>
            </a:prstGeom>
          </p:spPr>
        </p:pic>
        <p:pic>
          <p:nvPicPr>
            <p:cNvPr id="12" name="Immagine 11">
              <a:extLst>
                <a:ext uri="{FF2B5EF4-FFF2-40B4-BE49-F238E27FC236}">
                  <a16:creationId xmlns:a16="http://schemas.microsoft.com/office/drawing/2014/main" id="{2C1D1A34-3C9B-E715-DC2C-1E6DD2D15A20}"/>
                </a:ext>
              </a:extLst>
            </p:cNvPr>
            <p:cNvPicPr>
              <a:picLocks noChangeAspect="1"/>
            </p:cNvPicPr>
            <p:nvPr/>
          </p:nvPicPr>
          <p:blipFill>
            <a:blip r:embed="rId2"/>
            <a:stretch>
              <a:fillRect/>
            </a:stretch>
          </p:blipFill>
          <p:spPr>
            <a:xfrm>
              <a:off x="630647" y="406318"/>
              <a:ext cx="431800" cy="431800"/>
            </a:xfrm>
            <a:prstGeom prst="rect">
              <a:avLst/>
            </a:prstGeom>
          </p:spPr>
        </p:pic>
        <p:pic>
          <p:nvPicPr>
            <p:cNvPr id="13" name="Immagine 12">
              <a:extLst>
                <a:ext uri="{FF2B5EF4-FFF2-40B4-BE49-F238E27FC236}">
                  <a16:creationId xmlns:a16="http://schemas.microsoft.com/office/drawing/2014/main" id="{3DD71318-7CB0-AD83-95B0-8A5FD6F5E5AD}"/>
                </a:ext>
              </a:extLst>
            </p:cNvPr>
            <p:cNvPicPr>
              <a:picLocks noChangeAspect="1"/>
            </p:cNvPicPr>
            <p:nvPr/>
          </p:nvPicPr>
          <p:blipFill>
            <a:blip r:embed="rId2"/>
            <a:stretch>
              <a:fillRect/>
            </a:stretch>
          </p:blipFill>
          <p:spPr>
            <a:xfrm>
              <a:off x="753294" y="522926"/>
              <a:ext cx="431800" cy="431800"/>
            </a:xfrm>
            <a:prstGeom prst="rect">
              <a:avLst/>
            </a:prstGeom>
          </p:spPr>
        </p:pic>
      </p:grpSp>
      <p:sp>
        <p:nvSpPr>
          <p:cNvPr id="3" name="CasellaDiTesto 2">
            <a:extLst>
              <a:ext uri="{FF2B5EF4-FFF2-40B4-BE49-F238E27FC236}">
                <a16:creationId xmlns:a16="http://schemas.microsoft.com/office/drawing/2014/main" id="{71ABDCE9-C5DD-B762-9712-3014F6156D5D}"/>
              </a:ext>
            </a:extLst>
          </p:cNvPr>
          <p:cNvSpPr txBox="1"/>
          <p:nvPr/>
        </p:nvSpPr>
        <p:spPr>
          <a:xfrm>
            <a:off x="1185094" y="1477652"/>
            <a:ext cx="9233626" cy="3416320"/>
          </a:xfrm>
          <a:prstGeom prst="rect">
            <a:avLst/>
          </a:prstGeom>
          <a:noFill/>
        </p:spPr>
        <p:txBody>
          <a:bodyPr wrap="square" rtlCol="0">
            <a:spAutoFit/>
          </a:bodyPr>
          <a:lstStyle/>
          <a:p>
            <a:r>
              <a:rPr lang="it-IT" sz="2400">
                <a:latin typeface="CMU Concrete" panose="02000603000000000000" pitchFamily="2" charset="0"/>
                <a:ea typeface="CMU Concrete" panose="02000603000000000000" pitchFamily="2" charset="0"/>
                <a:cs typeface="CMU Concrete" panose="02000603000000000000" pitchFamily="2" charset="0"/>
              </a:rPr>
              <a:t>Summary of the project</a:t>
            </a:r>
          </a:p>
          <a:p>
            <a:endParaRPr lang="it-IT" sz="2400">
              <a:latin typeface="CMU Concrete" panose="02000603000000000000" pitchFamily="2" charset="0"/>
              <a:ea typeface="CMU Concrete" panose="02000603000000000000" pitchFamily="2" charset="0"/>
              <a:cs typeface="CMU Concrete" panose="02000603000000000000" pitchFamily="2" charset="0"/>
            </a:endParaRPr>
          </a:p>
          <a:p>
            <a:pPr marL="457200" indent="-457200">
              <a:buFont typeface="+mj-lt"/>
              <a:buAutoNum type="arabicPeriod"/>
            </a:pPr>
            <a:r>
              <a:rPr lang="it-IT" sz="2400" strike="sngStrike">
                <a:latin typeface="CMU Concrete" panose="02000603000000000000" pitchFamily="2" charset="0"/>
                <a:ea typeface="CMU Concrete" panose="02000603000000000000" pitchFamily="2" charset="0"/>
                <a:cs typeface="CMU Concrete" panose="02000603000000000000" pitchFamily="2" charset="0"/>
              </a:rPr>
              <a:t>List the group members</a:t>
            </a:r>
          </a:p>
          <a:p>
            <a:pPr marL="457200" indent="-457200">
              <a:buFont typeface="+mj-lt"/>
              <a:buAutoNum type="arabicPeriod"/>
            </a:pPr>
            <a:r>
              <a:rPr lang="en-US" sz="2400" strike="sngStrike">
                <a:latin typeface="CMU Concrete" panose="02000603000000000000" pitchFamily="2" charset="0"/>
                <a:ea typeface="CMU Concrete" panose="02000603000000000000" pitchFamily="2" charset="0"/>
                <a:cs typeface="CMU Concrete" panose="02000603000000000000" pitchFamily="2" charset="0"/>
              </a:rPr>
              <a:t>Introduce the problem you are trying to solve</a:t>
            </a:r>
            <a:endParaRPr lang="it-IT" sz="2400" strike="sngStrike">
              <a:latin typeface="CMU Concrete" panose="02000603000000000000" pitchFamily="2" charset="0"/>
              <a:ea typeface="CMU Concrete" panose="02000603000000000000" pitchFamily="2" charset="0"/>
              <a:cs typeface="CMU Concrete" panose="02000603000000000000" pitchFamily="2" charset="0"/>
            </a:endParaRPr>
          </a:p>
          <a:p>
            <a:pPr marL="457200" indent="-457200">
              <a:buFont typeface="+mj-lt"/>
              <a:buAutoNum type="arabicPeriod"/>
            </a:pPr>
            <a:r>
              <a:rPr lang="en-US" sz="2400" strike="sngStrike">
                <a:latin typeface="CMU Concrete" panose="02000603000000000000" pitchFamily="2" charset="0"/>
                <a:ea typeface="CMU Concrete" panose="02000603000000000000" pitchFamily="2" charset="0"/>
                <a:cs typeface="CMU Concrete" panose="02000603000000000000" pitchFamily="2" charset="0"/>
              </a:rPr>
              <a:t>Show an analysis of the available data</a:t>
            </a:r>
          </a:p>
          <a:p>
            <a:pPr marL="457200" indent="-457200">
              <a:buFont typeface="+mj-lt"/>
              <a:buAutoNum type="arabicPeriod"/>
            </a:pPr>
            <a:r>
              <a:rPr lang="it-IT" sz="2400" strike="sngStrike">
                <a:latin typeface="CMU Concrete" panose="02000603000000000000" pitchFamily="2" charset="0"/>
                <a:ea typeface="CMU Concrete" panose="02000603000000000000" pitchFamily="2" charset="0"/>
                <a:cs typeface="CMU Concrete" panose="02000603000000000000" pitchFamily="2" charset="0"/>
              </a:rPr>
              <a:t>Describe your solution</a:t>
            </a:r>
          </a:p>
          <a:p>
            <a:pPr marL="457200" indent="-457200">
              <a:buFont typeface="+mj-lt"/>
              <a:buAutoNum type="arabicPeriod"/>
            </a:pPr>
            <a:r>
              <a:rPr lang="en-US" sz="2400" strike="sngStrike">
                <a:latin typeface="CMU Concrete" panose="02000603000000000000" pitchFamily="2" charset="0"/>
                <a:ea typeface="CMU Concrete" panose="02000603000000000000" pitchFamily="2" charset="0"/>
                <a:cs typeface="CMU Concrete" panose="02000603000000000000" pitchFamily="2" charset="0"/>
              </a:rPr>
              <a:t>Comment positive and negative results of your solution (rely on quantitative and qualitative observations)</a:t>
            </a:r>
          </a:p>
          <a:p>
            <a:pPr marL="457200" indent="-457200">
              <a:buFont typeface="+mj-lt"/>
              <a:buAutoNum type="arabicPeriod"/>
            </a:pPr>
            <a:r>
              <a:rPr lang="en-US" sz="2400">
                <a:latin typeface="CMU Concrete" panose="02000603000000000000" pitchFamily="2" charset="0"/>
                <a:ea typeface="CMU Concrete" panose="02000603000000000000" pitchFamily="2" charset="0"/>
                <a:cs typeface="CMU Concrete" panose="02000603000000000000" pitchFamily="2" charset="0"/>
              </a:rPr>
              <a:t>Describe alternative (possibly failed) experiments</a:t>
            </a:r>
            <a:endParaRPr lang="it-IT" sz="2400">
              <a:latin typeface="CMU Concrete" panose="02000603000000000000" pitchFamily="2" charset="0"/>
              <a:ea typeface="CMU Concrete" panose="02000603000000000000" pitchFamily="2" charset="0"/>
              <a:cs typeface="CMU Concrete" panose="02000603000000000000" pitchFamily="2" charset="0"/>
            </a:endParaRPr>
          </a:p>
        </p:txBody>
      </p:sp>
    </p:spTree>
    <p:extLst>
      <p:ext uri="{BB962C8B-B14F-4D97-AF65-F5344CB8AC3E}">
        <p14:creationId xmlns:p14="http://schemas.microsoft.com/office/powerpoint/2010/main" val="6182944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2" name="Gruppo 1">
            <a:extLst>
              <a:ext uri="{FF2B5EF4-FFF2-40B4-BE49-F238E27FC236}">
                <a16:creationId xmlns:a16="http://schemas.microsoft.com/office/drawing/2014/main" id="{119FECD5-68D2-365F-941E-9ACDECBE760E}"/>
              </a:ext>
            </a:extLst>
          </p:cNvPr>
          <p:cNvGrpSpPr/>
          <p:nvPr/>
        </p:nvGrpSpPr>
        <p:grpSpPr>
          <a:xfrm>
            <a:off x="508000" y="314878"/>
            <a:ext cx="677094" cy="639848"/>
            <a:chOff x="508000" y="314878"/>
            <a:chExt cx="677094" cy="639848"/>
          </a:xfrm>
        </p:grpSpPr>
        <p:pic>
          <p:nvPicPr>
            <p:cNvPr id="10" name="Immagine 9">
              <a:extLst>
                <a:ext uri="{FF2B5EF4-FFF2-40B4-BE49-F238E27FC236}">
                  <a16:creationId xmlns:a16="http://schemas.microsoft.com/office/drawing/2014/main" id="{05AB820B-B92F-1E95-AD30-58F46EF42845}"/>
                </a:ext>
              </a:extLst>
            </p:cNvPr>
            <p:cNvPicPr>
              <a:picLocks noChangeAspect="1"/>
            </p:cNvPicPr>
            <p:nvPr/>
          </p:nvPicPr>
          <p:blipFill>
            <a:blip r:embed="rId2"/>
            <a:stretch>
              <a:fillRect/>
            </a:stretch>
          </p:blipFill>
          <p:spPr>
            <a:xfrm>
              <a:off x="508000" y="314878"/>
              <a:ext cx="431800" cy="431800"/>
            </a:xfrm>
            <a:prstGeom prst="rect">
              <a:avLst/>
            </a:prstGeom>
          </p:spPr>
        </p:pic>
        <p:pic>
          <p:nvPicPr>
            <p:cNvPr id="12" name="Immagine 11">
              <a:extLst>
                <a:ext uri="{FF2B5EF4-FFF2-40B4-BE49-F238E27FC236}">
                  <a16:creationId xmlns:a16="http://schemas.microsoft.com/office/drawing/2014/main" id="{2C1D1A34-3C9B-E715-DC2C-1E6DD2D15A20}"/>
                </a:ext>
              </a:extLst>
            </p:cNvPr>
            <p:cNvPicPr>
              <a:picLocks noChangeAspect="1"/>
            </p:cNvPicPr>
            <p:nvPr/>
          </p:nvPicPr>
          <p:blipFill>
            <a:blip r:embed="rId2"/>
            <a:stretch>
              <a:fillRect/>
            </a:stretch>
          </p:blipFill>
          <p:spPr>
            <a:xfrm>
              <a:off x="630647" y="406318"/>
              <a:ext cx="431800" cy="431800"/>
            </a:xfrm>
            <a:prstGeom prst="rect">
              <a:avLst/>
            </a:prstGeom>
          </p:spPr>
        </p:pic>
        <p:pic>
          <p:nvPicPr>
            <p:cNvPr id="13" name="Immagine 12">
              <a:extLst>
                <a:ext uri="{FF2B5EF4-FFF2-40B4-BE49-F238E27FC236}">
                  <a16:creationId xmlns:a16="http://schemas.microsoft.com/office/drawing/2014/main" id="{3DD71318-7CB0-AD83-95B0-8A5FD6F5E5AD}"/>
                </a:ext>
              </a:extLst>
            </p:cNvPr>
            <p:cNvPicPr>
              <a:picLocks noChangeAspect="1"/>
            </p:cNvPicPr>
            <p:nvPr/>
          </p:nvPicPr>
          <p:blipFill>
            <a:blip r:embed="rId2"/>
            <a:stretch>
              <a:fillRect/>
            </a:stretch>
          </p:blipFill>
          <p:spPr>
            <a:xfrm>
              <a:off x="753294" y="522926"/>
              <a:ext cx="431800" cy="431800"/>
            </a:xfrm>
            <a:prstGeom prst="rect">
              <a:avLst/>
            </a:prstGeom>
          </p:spPr>
        </p:pic>
      </p:grpSp>
      <p:sp>
        <p:nvSpPr>
          <p:cNvPr id="3" name="CasellaDiTesto 2">
            <a:extLst>
              <a:ext uri="{FF2B5EF4-FFF2-40B4-BE49-F238E27FC236}">
                <a16:creationId xmlns:a16="http://schemas.microsoft.com/office/drawing/2014/main" id="{71ABDCE9-C5DD-B762-9712-3014F6156D5D}"/>
              </a:ext>
            </a:extLst>
          </p:cNvPr>
          <p:cNvSpPr txBox="1"/>
          <p:nvPr/>
        </p:nvSpPr>
        <p:spPr>
          <a:xfrm>
            <a:off x="1185094" y="1477652"/>
            <a:ext cx="9233626" cy="1569660"/>
          </a:xfrm>
          <a:prstGeom prst="rect">
            <a:avLst/>
          </a:prstGeom>
          <a:noFill/>
        </p:spPr>
        <p:txBody>
          <a:bodyPr wrap="square" rtlCol="0">
            <a:spAutoFit/>
          </a:bodyPr>
          <a:lstStyle/>
          <a:p>
            <a:r>
              <a:rPr lang="it-IT" sz="2400">
                <a:latin typeface="CMU Concrete" panose="02000603000000000000" pitchFamily="2" charset="0"/>
                <a:ea typeface="CMU Concrete" panose="02000603000000000000" pitchFamily="2" charset="0"/>
                <a:cs typeface="CMU Concrete" panose="02000603000000000000" pitchFamily="2" charset="0"/>
              </a:rPr>
              <a:t>Summary of the project</a:t>
            </a:r>
          </a:p>
          <a:p>
            <a:endParaRPr lang="it-IT" sz="2400">
              <a:latin typeface="CMU Concrete" panose="02000603000000000000" pitchFamily="2" charset="0"/>
              <a:ea typeface="CMU Concrete" panose="02000603000000000000" pitchFamily="2" charset="0"/>
              <a:cs typeface="CMU Concrete" panose="02000603000000000000" pitchFamily="2" charset="0"/>
            </a:endParaRPr>
          </a:p>
          <a:p>
            <a:pPr marL="457200" indent="-457200">
              <a:buFont typeface="+mj-lt"/>
              <a:buAutoNum type="arabicPeriod"/>
            </a:pPr>
            <a:r>
              <a:rPr lang="it-IT" sz="2400">
                <a:latin typeface="CMU Concrete" panose="02000603000000000000" pitchFamily="2" charset="0"/>
                <a:ea typeface="CMU Concrete" panose="02000603000000000000" pitchFamily="2" charset="0"/>
                <a:cs typeface="CMU Concrete" panose="02000603000000000000" pitchFamily="2" charset="0"/>
              </a:rPr>
              <a:t>List the group members</a:t>
            </a:r>
          </a:p>
          <a:p>
            <a:r>
              <a:rPr lang="it-IT" sz="2400">
                <a:latin typeface="CMU Concrete" panose="02000603000000000000" pitchFamily="2" charset="0"/>
                <a:ea typeface="CMU Concrete" panose="02000603000000000000" pitchFamily="2" charset="0"/>
                <a:cs typeface="CMU Concrete" panose="02000603000000000000" pitchFamily="2" charset="0"/>
              </a:rPr>
              <a:t>	- Alessandro Maccario (Badge number: 865682)</a:t>
            </a:r>
          </a:p>
        </p:txBody>
      </p:sp>
    </p:spTree>
    <p:extLst>
      <p:ext uri="{BB962C8B-B14F-4D97-AF65-F5344CB8AC3E}">
        <p14:creationId xmlns:p14="http://schemas.microsoft.com/office/powerpoint/2010/main" val="8016484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2" name="Gruppo 1">
            <a:extLst>
              <a:ext uri="{FF2B5EF4-FFF2-40B4-BE49-F238E27FC236}">
                <a16:creationId xmlns:a16="http://schemas.microsoft.com/office/drawing/2014/main" id="{119FECD5-68D2-365F-941E-9ACDECBE760E}"/>
              </a:ext>
            </a:extLst>
          </p:cNvPr>
          <p:cNvGrpSpPr/>
          <p:nvPr/>
        </p:nvGrpSpPr>
        <p:grpSpPr>
          <a:xfrm>
            <a:off x="508000" y="314878"/>
            <a:ext cx="677094" cy="639848"/>
            <a:chOff x="508000" y="314878"/>
            <a:chExt cx="677094" cy="639848"/>
          </a:xfrm>
        </p:grpSpPr>
        <p:pic>
          <p:nvPicPr>
            <p:cNvPr id="10" name="Immagine 9">
              <a:extLst>
                <a:ext uri="{FF2B5EF4-FFF2-40B4-BE49-F238E27FC236}">
                  <a16:creationId xmlns:a16="http://schemas.microsoft.com/office/drawing/2014/main" id="{05AB820B-B92F-1E95-AD30-58F46EF42845}"/>
                </a:ext>
              </a:extLst>
            </p:cNvPr>
            <p:cNvPicPr>
              <a:picLocks noChangeAspect="1"/>
            </p:cNvPicPr>
            <p:nvPr/>
          </p:nvPicPr>
          <p:blipFill>
            <a:blip r:embed="rId3"/>
            <a:stretch>
              <a:fillRect/>
            </a:stretch>
          </p:blipFill>
          <p:spPr>
            <a:xfrm>
              <a:off x="508000" y="314878"/>
              <a:ext cx="431800" cy="431800"/>
            </a:xfrm>
            <a:prstGeom prst="rect">
              <a:avLst/>
            </a:prstGeom>
          </p:spPr>
        </p:pic>
        <p:pic>
          <p:nvPicPr>
            <p:cNvPr id="12" name="Immagine 11">
              <a:extLst>
                <a:ext uri="{FF2B5EF4-FFF2-40B4-BE49-F238E27FC236}">
                  <a16:creationId xmlns:a16="http://schemas.microsoft.com/office/drawing/2014/main" id="{2C1D1A34-3C9B-E715-DC2C-1E6DD2D15A20}"/>
                </a:ext>
              </a:extLst>
            </p:cNvPr>
            <p:cNvPicPr>
              <a:picLocks noChangeAspect="1"/>
            </p:cNvPicPr>
            <p:nvPr/>
          </p:nvPicPr>
          <p:blipFill>
            <a:blip r:embed="rId3"/>
            <a:stretch>
              <a:fillRect/>
            </a:stretch>
          </p:blipFill>
          <p:spPr>
            <a:xfrm>
              <a:off x="630647" y="406318"/>
              <a:ext cx="431800" cy="431800"/>
            </a:xfrm>
            <a:prstGeom prst="rect">
              <a:avLst/>
            </a:prstGeom>
          </p:spPr>
        </p:pic>
        <p:pic>
          <p:nvPicPr>
            <p:cNvPr id="13" name="Immagine 12">
              <a:extLst>
                <a:ext uri="{FF2B5EF4-FFF2-40B4-BE49-F238E27FC236}">
                  <a16:creationId xmlns:a16="http://schemas.microsoft.com/office/drawing/2014/main" id="{3DD71318-7CB0-AD83-95B0-8A5FD6F5E5AD}"/>
                </a:ext>
              </a:extLst>
            </p:cNvPr>
            <p:cNvPicPr>
              <a:picLocks noChangeAspect="1"/>
            </p:cNvPicPr>
            <p:nvPr/>
          </p:nvPicPr>
          <p:blipFill>
            <a:blip r:embed="rId3"/>
            <a:stretch>
              <a:fillRect/>
            </a:stretch>
          </p:blipFill>
          <p:spPr>
            <a:xfrm>
              <a:off x="753294" y="522926"/>
              <a:ext cx="431800" cy="431800"/>
            </a:xfrm>
            <a:prstGeom prst="rect">
              <a:avLst/>
            </a:prstGeom>
          </p:spPr>
        </p:pic>
      </p:grpSp>
      <p:sp>
        <p:nvSpPr>
          <p:cNvPr id="4" name="CasellaDiTesto 3">
            <a:extLst>
              <a:ext uri="{FF2B5EF4-FFF2-40B4-BE49-F238E27FC236}">
                <a16:creationId xmlns:a16="http://schemas.microsoft.com/office/drawing/2014/main" id="{C6F1D39D-E96A-71CA-E9DE-7F03085D0515}"/>
              </a:ext>
            </a:extLst>
          </p:cNvPr>
          <p:cNvSpPr txBox="1"/>
          <p:nvPr/>
        </p:nvSpPr>
        <p:spPr>
          <a:xfrm>
            <a:off x="146347" y="1162842"/>
            <a:ext cx="7609841" cy="4524315"/>
          </a:xfrm>
          <a:prstGeom prst="rect">
            <a:avLst/>
          </a:prstGeom>
          <a:noFill/>
        </p:spPr>
        <p:txBody>
          <a:bodyPr wrap="square" rtlCol="0">
            <a:spAutoFit/>
          </a:bodyPr>
          <a:lstStyle/>
          <a:p>
            <a:r>
              <a:rPr lang="it-IT" b="1" dirty="0">
                <a:latin typeface="CMU Concrete" panose="02000603000000000000" pitchFamily="2" charset="0"/>
                <a:ea typeface="CMU Concrete" panose="02000603000000000000" pitchFamily="2" charset="0"/>
                <a:cs typeface="CMU Concrete" panose="02000603000000000000" pitchFamily="2" charset="0"/>
              </a:rPr>
              <a:t>Introduction to the problem</a:t>
            </a:r>
          </a:p>
          <a:p>
            <a:endParaRPr lang="it-IT" b="1" dirty="0">
              <a:latin typeface="CMU Concrete" panose="02000603000000000000" pitchFamily="2" charset="0"/>
              <a:ea typeface="CMU Concrete" panose="02000603000000000000" pitchFamily="2" charset="0"/>
              <a:cs typeface="CMU Concrete" panose="02000603000000000000" pitchFamily="2" charset="0"/>
            </a:endParaRPr>
          </a:p>
          <a:p>
            <a:pPr marL="285750" indent="-285750">
              <a:buFontTx/>
              <a:buChar char="-"/>
            </a:pPr>
            <a:r>
              <a:rPr lang="en-US" dirty="0">
                <a:latin typeface="CMU Concrete" panose="02000603000000000000" pitchFamily="2" charset="0"/>
                <a:ea typeface="CMU Concrete" panose="02000603000000000000" pitchFamily="2" charset="0"/>
                <a:cs typeface="CMU Concrete" panose="02000603000000000000" pitchFamily="2" charset="0"/>
              </a:rPr>
              <a:t>Image Food classification is the process of identifying the type of food contained in an image. It is a challenging problem due to the wide variety of food items that exist and the variations that can occur within each type of food. Deep neural networks have proven to be effective for solving a variety of image classification tasks, including food classification. </a:t>
            </a:r>
          </a:p>
          <a:p>
            <a:endParaRPr lang="it-IT" dirty="0">
              <a:latin typeface="CMU Concrete" panose="02000603000000000000" pitchFamily="2" charset="0"/>
              <a:ea typeface="CMU Concrete" panose="02000603000000000000" pitchFamily="2" charset="0"/>
              <a:cs typeface="CMU Concrete" panose="02000603000000000000" pitchFamily="2" charset="0"/>
            </a:endParaRPr>
          </a:p>
          <a:p>
            <a:pPr marL="285750" indent="-285750">
              <a:buFontTx/>
              <a:buChar char="-"/>
            </a:pPr>
            <a:r>
              <a:rPr lang="it-IT" dirty="0">
                <a:latin typeface="CMU Concrete" panose="02000603000000000000" pitchFamily="2" charset="0"/>
                <a:ea typeface="CMU Concrete" panose="02000603000000000000" pitchFamily="2" charset="0"/>
                <a:cs typeface="CMU Concrete" panose="02000603000000000000" pitchFamily="2" charset="0"/>
              </a:rPr>
              <a:t>CNN are particularly well-suited for image classification tasks because they can learn features from images and identify patterns and characteristics that are relevant for classification;</a:t>
            </a:r>
          </a:p>
          <a:p>
            <a:pPr marL="285750" indent="-285750">
              <a:buFontTx/>
              <a:buChar char="-"/>
            </a:pPr>
            <a:endParaRPr lang="it-IT" dirty="0">
              <a:latin typeface="CMU Concrete" panose="02000603000000000000" pitchFamily="2" charset="0"/>
              <a:ea typeface="CMU Concrete" panose="02000603000000000000" pitchFamily="2" charset="0"/>
              <a:cs typeface="CMU Concrete" panose="02000603000000000000" pitchFamily="2" charset="0"/>
            </a:endParaRPr>
          </a:p>
          <a:p>
            <a:pPr marL="285750" indent="-285750">
              <a:buFontTx/>
              <a:buChar char="-"/>
            </a:pPr>
            <a:r>
              <a:rPr lang="it-IT" dirty="0">
                <a:latin typeface="CMU Concrete" panose="02000603000000000000" pitchFamily="2" charset="0"/>
                <a:ea typeface="CMU Concrete" panose="02000603000000000000" pitchFamily="2" charset="0"/>
                <a:cs typeface="CMU Concrete" panose="02000603000000000000" pitchFamily="2" charset="0"/>
              </a:rPr>
              <a:t>One of the problem encountered in this specific project is that for some categories (sushi and sashimi, for instance) the features to be learned are similar to each other and therefore is not simple, even for a human, to be able to distinguish those two types of food.</a:t>
            </a:r>
          </a:p>
        </p:txBody>
      </p:sp>
      <p:sp>
        <p:nvSpPr>
          <p:cNvPr id="5" name="CasellaDiTesto 4">
            <a:extLst>
              <a:ext uri="{FF2B5EF4-FFF2-40B4-BE49-F238E27FC236}">
                <a16:creationId xmlns:a16="http://schemas.microsoft.com/office/drawing/2014/main" id="{0AFCA244-E3B8-5F9F-6CA7-8021BC044638}"/>
              </a:ext>
            </a:extLst>
          </p:cNvPr>
          <p:cNvSpPr txBox="1"/>
          <p:nvPr/>
        </p:nvSpPr>
        <p:spPr>
          <a:xfrm>
            <a:off x="2272937" y="-5162"/>
            <a:ext cx="7302137" cy="923330"/>
          </a:xfrm>
          <a:prstGeom prst="rect">
            <a:avLst/>
          </a:prstGeom>
          <a:noFill/>
        </p:spPr>
        <p:txBody>
          <a:bodyPr wrap="square" rtlCol="0">
            <a:spAutoFit/>
          </a:bodyPr>
          <a:lstStyle/>
          <a:p>
            <a:r>
              <a:rPr lang="it-IT"/>
              <a:t>Remember: </a:t>
            </a:r>
          </a:p>
          <a:p>
            <a:r>
              <a:rPr lang="it-IT"/>
              <a:t>- each slide max 3 points to show. The rest will be said out loud but in this case you can just put all the comments down below in the notes!</a:t>
            </a:r>
          </a:p>
        </p:txBody>
      </p:sp>
      <p:pic>
        <p:nvPicPr>
          <p:cNvPr id="6" name="Immagine 5" descr="Immagine che contiene piatto, sushi, cibo, interni&#10;&#10;Descrizione generata automaticamente">
            <a:extLst>
              <a:ext uri="{FF2B5EF4-FFF2-40B4-BE49-F238E27FC236}">
                <a16:creationId xmlns:a16="http://schemas.microsoft.com/office/drawing/2014/main" id="{45F2ECF6-2274-1C31-86F5-F29C383D554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27844" y="3524863"/>
            <a:ext cx="1914509" cy="2847218"/>
          </a:xfrm>
          <a:prstGeom prst="rect">
            <a:avLst/>
          </a:prstGeom>
        </p:spPr>
      </p:pic>
      <p:sp>
        <p:nvSpPr>
          <p:cNvPr id="7" name="CasellaDiTesto 6">
            <a:extLst>
              <a:ext uri="{FF2B5EF4-FFF2-40B4-BE49-F238E27FC236}">
                <a16:creationId xmlns:a16="http://schemas.microsoft.com/office/drawing/2014/main" id="{1428AF31-6FF6-1AAB-1021-B6F250998120}"/>
              </a:ext>
            </a:extLst>
          </p:cNvPr>
          <p:cNvSpPr txBox="1"/>
          <p:nvPr/>
        </p:nvSpPr>
        <p:spPr>
          <a:xfrm>
            <a:off x="9575074" y="6419501"/>
            <a:ext cx="1965960" cy="369332"/>
          </a:xfrm>
          <a:prstGeom prst="rect">
            <a:avLst/>
          </a:prstGeom>
          <a:noFill/>
        </p:spPr>
        <p:txBody>
          <a:bodyPr wrap="square" rtlCol="0">
            <a:spAutoFit/>
          </a:bodyPr>
          <a:lstStyle/>
          <a:p>
            <a:r>
              <a:rPr lang="it-IT"/>
              <a:t>sashimi</a:t>
            </a:r>
          </a:p>
        </p:txBody>
      </p:sp>
      <p:pic>
        <p:nvPicPr>
          <p:cNvPr id="9" name="Immagine 8" descr="Immagine che contiene cibo, interni, piatto, sushi&#10;&#10;Descrizione generata automaticamente">
            <a:extLst>
              <a:ext uri="{FF2B5EF4-FFF2-40B4-BE49-F238E27FC236}">
                <a16:creationId xmlns:a16="http://schemas.microsoft.com/office/drawing/2014/main" id="{EF37BC4C-5A3D-D9A4-542A-7204E30F9B6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79691" y="1636135"/>
            <a:ext cx="3410814" cy="1319783"/>
          </a:xfrm>
          <a:prstGeom prst="rect">
            <a:avLst/>
          </a:prstGeom>
        </p:spPr>
      </p:pic>
      <p:sp>
        <p:nvSpPr>
          <p:cNvPr id="11" name="CasellaDiTesto 10">
            <a:extLst>
              <a:ext uri="{FF2B5EF4-FFF2-40B4-BE49-F238E27FC236}">
                <a16:creationId xmlns:a16="http://schemas.microsoft.com/office/drawing/2014/main" id="{DDD79B75-4742-06F5-1831-325AD1EBFA05}"/>
              </a:ext>
            </a:extLst>
          </p:cNvPr>
          <p:cNvSpPr txBox="1"/>
          <p:nvPr/>
        </p:nvSpPr>
        <p:spPr>
          <a:xfrm>
            <a:off x="9575074" y="3025085"/>
            <a:ext cx="1965960" cy="369332"/>
          </a:xfrm>
          <a:prstGeom prst="rect">
            <a:avLst/>
          </a:prstGeom>
          <a:noFill/>
        </p:spPr>
        <p:txBody>
          <a:bodyPr wrap="square" rtlCol="0">
            <a:spAutoFit/>
          </a:bodyPr>
          <a:lstStyle/>
          <a:p>
            <a:r>
              <a:rPr lang="it-IT"/>
              <a:t>sushi</a:t>
            </a:r>
          </a:p>
        </p:txBody>
      </p:sp>
    </p:spTree>
    <p:extLst>
      <p:ext uri="{BB962C8B-B14F-4D97-AF65-F5344CB8AC3E}">
        <p14:creationId xmlns:p14="http://schemas.microsoft.com/office/powerpoint/2010/main" val="42251490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2" name="Gruppo 1">
            <a:extLst>
              <a:ext uri="{FF2B5EF4-FFF2-40B4-BE49-F238E27FC236}">
                <a16:creationId xmlns:a16="http://schemas.microsoft.com/office/drawing/2014/main" id="{119FECD5-68D2-365F-941E-9ACDECBE760E}"/>
              </a:ext>
            </a:extLst>
          </p:cNvPr>
          <p:cNvGrpSpPr/>
          <p:nvPr/>
        </p:nvGrpSpPr>
        <p:grpSpPr>
          <a:xfrm>
            <a:off x="508000" y="314878"/>
            <a:ext cx="677094" cy="639848"/>
            <a:chOff x="508000" y="314878"/>
            <a:chExt cx="677094" cy="639848"/>
          </a:xfrm>
        </p:grpSpPr>
        <p:pic>
          <p:nvPicPr>
            <p:cNvPr id="10" name="Immagine 9">
              <a:extLst>
                <a:ext uri="{FF2B5EF4-FFF2-40B4-BE49-F238E27FC236}">
                  <a16:creationId xmlns:a16="http://schemas.microsoft.com/office/drawing/2014/main" id="{05AB820B-B92F-1E95-AD30-58F46EF42845}"/>
                </a:ext>
              </a:extLst>
            </p:cNvPr>
            <p:cNvPicPr>
              <a:picLocks noChangeAspect="1"/>
            </p:cNvPicPr>
            <p:nvPr/>
          </p:nvPicPr>
          <p:blipFill>
            <a:blip r:embed="rId3"/>
            <a:stretch>
              <a:fillRect/>
            </a:stretch>
          </p:blipFill>
          <p:spPr>
            <a:xfrm>
              <a:off x="508000" y="314878"/>
              <a:ext cx="431800" cy="431800"/>
            </a:xfrm>
            <a:prstGeom prst="rect">
              <a:avLst/>
            </a:prstGeom>
          </p:spPr>
        </p:pic>
        <p:pic>
          <p:nvPicPr>
            <p:cNvPr id="12" name="Immagine 11">
              <a:extLst>
                <a:ext uri="{FF2B5EF4-FFF2-40B4-BE49-F238E27FC236}">
                  <a16:creationId xmlns:a16="http://schemas.microsoft.com/office/drawing/2014/main" id="{2C1D1A34-3C9B-E715-DC2C-1E6DD2D15A20}"/>
                </a:ext>
              </a:extLst>
            </p:cNvPr>
            <p:cNvPicPr>
              <a:picLocks noChangeAspect="1"/>
            </p:cNvPicPr>
            <p:nvPr/>
          </p:nvPicPr>
          <p:blipFill>
            <a:blip r:embed="rId3"/>
            <a:stretch>
              <a:fillRect/>
            </a:stretch>
          </p:blipFill>
          <p:spPr>
            <a:xfrm>
              <a:off x="630647" y="406318"/>
              <a:ext cx="431800" cy="431800"/>
            </a:xfrm>
            <a:prstGeom prst="rect">
              <a:avLst/>
            </a:prstGeom>
          </p:spPr>
        </p:pic>
        <p:pic>
          <p:nvPicPr>
            <p:cNvPr id="13" name="Immagine 12">
              <a:extLst>
                <a:ext uri="{FF2B5EF4-FFF2-40B4-BE49-F238E27FC236}">
                  <a16:creationId xmlns:a16="http://schemas.microsoft.com/office/drawing/2014/main" id="{3DD71318-7CB0-AD83-95B0-8A5FD6F5E5AD}"/>
                </a:ext>
              </a:extLst>
            </p:cNvPr>
            <p:cNvPicPr>
              <a:picLocks noChangeAspect="1"/>
            </p:cNvPicPr>
            <p:nvPr/>
          </p:nvPicPr>
          <p:blipFill>
            <a:blip r:embed="rId3"/>
            <a:stretch>
              <a:fillRect/>
            </a:stretch>
          </p:blipFill>
          <p:spPr>
            <a:xfrm>
              <a:off x="753294" y="522926"/>
              <a:ext cx="431800" cy="431800"/>
            </a:xfrm>
            <a:prstGeom prst="rect">
              <a:avLst/>
            </a:prstGeom>
          </p:spPr>
        </p:pic>
      </p:grpSp>
      <p:sp>
        <p:nvSpPr>
          <p:cNvPr id="4" name="CasellaDiTesto 3">
            <a:extLst>
              <a:ext uri="{FF2B5EF4-FFF2-40B4-BE49-F238E27FC236}">
                <a16:creationId xmlns:a16="http://schemas.microsoft.com/office/drawing/2014/main" id="{C6F1D39D-E96A-71CA-E9DE-7F03085D0515}"/>
              </a:ext>
            </a:extLst>
          </p:cNvPr>
          <p:cNvSpPr txBox="1"/>
          <p:nvPr/>
        </p:nvSpPr>
        <p:spPr>
          <a:xfrm>
            <a:off x="146347" y="1162842"/>
            <a:ext cx="7609841" cy="2031325"/>
          </a:xfrm>
          <a:prstGeom prst="rect">
            <a:avLst/>
          </a:prstGeom>
          <a:noFill/>
        </p:spPr>
        <p:txBody>
          <a:bodyPr wrap="square" rtlCol="0">
            <a:spAutoFit/>
          </a:bodyPr>
          <a:lstStyle/>
          <a:p>
            <a:r>
              <a:rPr lang="it-IT" b="1" dirty="0">
                <a:latin typeface="CMU Concrete" panose="02000603000000000000" pitchFamily="2" charset="0"/>
                <a:ea typeface="CMU Concrete" panose="02000603000000000000" pitchFamily="2" charset="0"/>
                <a:cs typeface="CMU Concrete" panose="02000603000000000000" pitchFamily="2" charset="0"/>
              </a:rPr>
              <a:t>Introduction to the problem</a:t>
            </a:r>
          </a:p>
          <a:p>
            <a:endParaRPr lang="it-IT" b="1" dirty="0">
              <a:latin typeface="CMU Concrete" panose="02000603000000000000" pitchFamily="2" charset="0"/>
              <a:ea typeface="CMU Concrete" panose="02000603000000000000" pitchFamily="2" charset="0"/>
              <a:cs typeface="CMU Concrete" panose="02000603000000000000" pitchFamily="2" charset="0"/>
            </a:endParaRPr>
          </a:p>
          <a:p>
            <a:pPr marL="285750" indent="-285750">
              <a:buFontTx/>
              <a:buChar char="-"/>
            </a:pPr>
            <a:r>
              <a:rPr lang="en-US" dirty="0">
                <a:latin typeface="CMU Concrete" panose="02000603000000000000" pitchFamily="2" charset="0"/>
                <a:ea typeface="CMU Concrete" panose="02000603000000000000" pitchFamily="2" charset="0"/>
                <a:cs typeface="CMU Concrete" panose="02000603000000000000" pitchFamily="2" charset="0"/>
              </a:rPr>
              <a:t>In order to consider a </a:t>
            </a:r>
            <a:r>
              <a:rPr lang="en-US" i="1" dirty="0">
                <a:latin typeface="CMU Concrete" panose="02000603000000000000" pitchFamily="2" charset="0"/>
                <a:ea typeface="CMU Concrete" panose="02000603000000000000" pitchFamily="2" charset="0"/>
                <a:cs typeface="CMU Concrete" panose="02000603000000000000" pitchFamily="2" charset="0"/>
              </a:rPr>
              <a:t>rejection class</a:t>
            </a:r>
            <a:r>
              <a:rPr lang="en-US" dirty="0">
                <a:latin typeface="CMU Concrete" panose="02000603000000000000" pitchFamily="2" charset="0"/>
                <a:ea typeface="CMU Concrete" panose="02000603000000000000" pitchFamily="2" charset="0"/>
                <a:cs typeface="CMU Concrete" panose="02000603000000000000" pitchFamily="2" charset="0"/>
              </a:rPr>
              <a:t>, a script have been created to download images under </a:t>
            </a:r>
            <a:r>
              <a:rPr lang="en-US" i="1" dirty="0">
                <a:latin typeface="CMU Concrete" panose="02000603000000000000" pitchFamily="2" charset="0"/>
                <a:ea typeface="CMU Concrete" panose="02000603000000000000" pitchFamily="2" charset="0"/>
                <a:cs typeface="CMU Concrete" panose="02000603000000000000" pitchFamily="2" charset="0"/>
              </a:rPr>
              <a:t>free licenses</a:t>
            </a:r>
            <a:r>
              <a:rPr lang="en-US" dirty="0">
                <a:latin typeface="CMU Concrete" panose="02000603000000000000" pitchFamily="2" charset="0"/>
                <a:ea typeface="CMU Concrete" panose="02000603000000000000" pitchFamily="2" charset="0"/>
                <a:cs typeface="CMU Concrete" panose="02000603000000000000" pitchFamily="2" charset="0"/>
              </a:rPr>
              <a:t> (mostly </a:t>
            </a:r>
            <a:r>
              <a:rPr lang="en-US" i="1" dirty="0">
                <a:latin typeface="CMU Concrete" panose="02000603000000000000" pitchFamily="2" charset="0"/>
                <a:ea typeface="CMU Concrete" panose="02000603000000000000" pitchFamily="2" charset="0"/>
                <a:cs typeface="CMU Concrete" panose="02000603000000000000" pitchFamily="2" charset="0"/>
              </a:rPr>
              <a:t>Creative Commons, attribution-Share-Alike</a:t>
            </a:r>
            <a:r>
              <a:rPr lang="en-US" dirty="0">
                <a:latin typeface="CMU Concrete" panose="02000603000000000000" pitchFamily="2" charset="0"/>
                <a:ea typeface="CMU Concrete" panose="02000603000000000000" pitchFamily="2" charset="0"/>
                <a:cs typeface="CMU Concrete" panose="02000603000000000000" pitchFamily="2" charset="0"/>
              </a:rPr>
              <a:t>) from Wikimedia Commons.</a:t>
            </a:r>
          </a:p>
          <a:p>
            <a:pPr marL="285750" indent="-285750">
              <a:buFontTx/>
              <a:buChar char="-"/>
            </a:pPr>
            <a:r>
              <a:rPr lang="en-US" dirty="0">
                <a:latin typeface="CMU Concrete" panose="02000603000000000000" pitchFamily="2" charset="0"/>
                <a:ea typeface="CMU Concrete" panose="02000603000000000000" pitchFamily="2" charset="0"/>
                <a:cs typeface="CMU Concrete" panose="02000603000000000000" pitchFamily="2" charset="0"/>
              </a:rPr>
              <a:t>Some sample images are shown below, adding another categories to the one already given by the original dataset:</a:t>
            </a:r>
            <a:endParaRPr lang="it-IT" dirty="0">
              <a:latin typeface="CMU Concrete" panose="02000603000000000000" pitchFamily="2" charset="0"/>
              <a:ea typeface="CMU Concrete" panose="02000603000000000000" pitchFamily="2" charset="0"/>
              <a:cs typeface="CMU Concrete" panose="02000603000000000000" pitchFamily="2" charset="0"/>
            </a:endParaRPr>
          </a:p>
        </p:txBody>
      </p:sp>
      <p:sp>
        <p:nvSpPr>
          <p:cNvPr id="3" name="CasellaDiTesto 2">
            <a:extLst>
              <a:ext uri="{FF2B5EF4-FFF2-40B4-BE49-F238E27FC236}">
                <a16:creationId xmlns:a16="http://schemas.microsoft.com/office/drawing/2014/main" id="{724D92C8-0131-1290-D90B-686E014A7D31}"/>
              </a:ext>
            </a:extLst>
          </p:cNvPr>
          <p:cNvSpPr txBox="1"/>
          <p:nvPr/>
        </p:nvSpPr>
        <p:spPr>
          <a:xfrm>
            <a:off x="0" y="6451682"/>
            <a:ext cx="6578600" cy="430887"/>
          </a:xfrm>
          <a:prstGeom prst="rect">
            <a:avLst/>
          </a:prstGeom>
          <a:noFill/>
        </p:spPr>
        <p:txBody>
          <a:bodyPr wrap="square" rtlCol="0">
            <a:spAutoFit/>
          </a:bodyPr>
          <a:lstStyle/>
          <a:p>
            <a:pPr marL="228600" indent="-228600">
              <a:buAutoNum type="arabicParenBoth"/>
            </a:pPr>
            <a:r>
              <a:rPr lang="it-IT" sz="1100" dirty="0">
                <a:hlinkClick r:id="rId4"/>
              </a:rPr>
              <a:t>https://en.wikipedia.org/wiki/Wikipedia:Ten_things_you_may_not_know_about_images_on_Wikipedia</a:t>
            </a:r>
            <a:endParaRPr lang="it-IT" sz="1100" dirty="0"/>
          </a:p>
          <a:p>
            <a:pPr marL="228600" indent="-228600">
              <a:buAutoNum type="arabicParenBoth"/>
            </a:pPr>
            <a:r>
              <a:rPr lang="it-IT" sz="1100" dirty="0">
                <a:hlinkClick r:id="rId5"/>
              </a:rPr>
              <a:t>https://en.wikipedia.org/wiki/Wikipedia:File_copyright_tags#For_image_creators</a:t>
            </a:r>
            <a:endParaRPr lang="it-IT" sz="1100" dirty="0"/>
          </a:p>
        </p:txBody>
      </p:sp>
      <p:pic>
        <p:nvPicPr>
          <p:cNvPr id="8" name="Picture 7">
            <a:extLst>
              <a:ext uri="{FF2B5EF4-FFF2-40B4-BE49-F238E27FC236}">
                <a16:creationId xmlns:a16="http://schemas.microsoft.com/office/drawing/2014/main" id="{74F13427-3F8A-4525-6DB3-A654D515E80C}"/>
              </a:ext>
            </a:extLst>
          </p:cNvPr>
          <p:cNvPicPr>
            <a:picLocks noChangeAspect="1"/>
          </p:cNvPicPr>
          <p:nvPr/>
        </p:nvPicPr>
        <p:blipFill>
          <a:blip r:embed="rId6"/>
          <a:stretch>
            <a:fillRect/>
          </a:stretch>
        </p:blipFill>
        <p:spPr>
          <a:xfrm>
            <a:off x="337209" y="3482790"/>
            <a:ext cx="3871456" cy="2470220"/>
          </a:xfrm>
          <a:prstGeom prst="rect">
            <a:avLst/>
          </a:prstGeom>
        </p:spPr>
      </p:pic>
      <p:pic>
        <p:nvPicPr>
          <p:cNvPr id="11" name="Picture 10">
            <a:extLst>
              <a:ext uri="{FF2B5EF4-FFF2-40B4-BE49-F238E27FC236}">
                <a16:creationId xmlns:a16="http://schemas.microsoft.com/office/drawing/2014/main" id="{E987BE0A-16B8-BE6B-2192-A7AB25D587CB}"/>
              </a:ext>
            </a:extLst>
          </p:cNvPr>
          <p:cNvPicPr>
            <a:picLocks noChangeAspect="1"/>
          </p:cNvPicPr>
          <p:nvPr/>
        </p:nvPicPr>
        <p:blipFill>
          <a:blip r:embed="rId7"/>
          <a:stretch>
            <a:fillRect/>
          </a:stretch>
        </p:blipFill>
        <p:spPr>
          <a:xfrm>
            <a:off x="4605152" y="3170131"/>
            <a:ext cx="2292603" cy="3070882"/>
          </a:xfrm>
          <a:prstGeom prst="rect">
            <a:avLst/>
          </a:prstGeom>
        </p:spPr>
      </p:pic>
      <p:pic>
        <p:nvPicPr>
          <p:cNvPr id="15" name="Picture 14">
            <a:extLst>
              <a:ext uri="{FF2B5EF4-FFF2-40B4-BE49-F238E27FC236}">
                <a16:creationId xmlns:a16="http://schemas.microsoft.com/office/drawing/2014/main" id="{C138D41B-C16E-EEC7-4E7C-4FBBB0A0FEA7}"/>
              </a:ext>
            </a:extLst>
          </p:cNvPr>
          <p:cNvPicPr>
            <a:picLocks noChangeAspect="1"/>
          </p:cNvPicPr>
          <p:nvPr/>
        </p:nvPicPr>
        <p:blipFill>
          <a:blip r:embed="rId8"/>
          <a:stretch>
            <a:fillRect/>
          </a:stretch>
        </p:blipFill>
        <p:spPr>
          <a:xfrm>
            <a:off x="7151657" y="3482790"/>
            <a:ext cx="4846833" cy="2469600"/>
          </a:xfrm>
          <a:prstGeom prst="rect">
            <a:avLst/>
          </a:prstGeom>
        </p:spPr>
      </p:pic>
    </p:spTree>
    <p:extLst>
      <p:ext uri="{BB962C8B-B14F-4D97-AF65-F5344CB8AC3E}">
        <p14:creationId xmlns:p14="http://schemas.microsoft.com/office/powerpoint/2010/main" val="23796650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2" name="Gruppo 1">
            <a:extLst>
              <a:ext uri="{FF2B5EF4-FFF2-40B4-BE49-F238E27FC236}">
                <a16:creationId xmlns:a16="http://schemas.microsoft.com/office/drawing/2014/main" id="{119FECD5-68D2-365F-941E-9ACDECBE760E}"/>
              </a:ext>
            </a:extLst>
          </p:cNvPr>
          <p:cNvGrpSpPr/>
          <p:nvPr/>
        </p:nvGrpSpPr>
        <p:grpSpPr>
          <a:xfrm>
            <a:off x="508000" y="314878"/>
            <a:ext cx="677094" cy="639848"/>
            <a:chOff x="508000" y="314878"/>
            <a:chExt cx="677094" cy="639848"/>
          </a:xfrm>
        </p:grpSpPr>
        <p:pic>
          <p:nvPicPr>
            <p:cNvPr id="10" name="Immagine 9">
              <a:extLst>
                <a:ext uri="{FF2B5EF4-FFF2-40B4-BE49-F238E27FC236}">
                  <a16:creationId xmlns:a16="http://schemas.microsoft.com/office/drawing/2014/main" id="{05AB820B-B92F-1E95-AD30-58F46EF42845}"/>
                </a:ext>
              </a:extLst>
            </p:cNvPr>
            <p:cNvPicPr>
              <a:picLocks noChangeAspect="1"/>
            </p:cNvPicPr>
            <p:nvPr/>
          </p:nvPicPr>
          <p:blipFill>
            <a:blip r:embed="rId3"/>
            <a:stretch>
              <a:fillRect/>
            </a:stretch>
          </p:blipFill>
          <p:spPr>
            <a:xfrm>
              <a:off x="508000" y="314878"/>
              <a:ext cx="431800" cy="431800"/>
            </a:xfrm>
            <a:prstGeom prst="rect">
              <a:avLst/>
            </a:prstGeom>
          </p:spPr>
        </p:pic>
        <p:pic>
          <p:nvPicPr>
            <p:cNvPr id="12" name="Immagine 11">
              <a:extLst>
                <a:ext uri="{FF2B5EF4-FFF2-40B4-BE49-F238E27FC236}">
                  <a16:creationId xmlns:a16="http://schemas.microsoft.com/office/drawing/2014/main" id="{2C1D1A34-3C9B-E715-DC2C-1E6DD2D15A20}"/>
                </a:ext>
              </a:extLst>
            </p:cNvPr>
            <p:cNvPicPr>
              <a:picLocks noChangeAspect="1"/>
            </p:cNvPicPr>
            <p:nvPr/>
          </p:nvPicPr>
          <p:blipFill>
            <a:blip r:embed="rId3"/>
            <a:stretch>
              <a:fillRect/>
            </a:stretch>
          </p:blipFill>
          <p:spPr>
            <a:xfrm>
              <a:off x="630647" y="406318"/>
              <a:ext cx="431800" cy="431800"/>
            </a:xfrm>
            <a:prstGeom prst="rect">
              <a:avLst/>
            </a:prstGeom>
          </p:spPr>
        </p:pic>
        <p:pic>
          <p:nvPicPr>
            <p:cNvPr id="13" name="Immagine 12">
              <a:extLst>
                <a:ext uri="{FF2B5EF4-FFF2-40B4-BE49-F238E27FC236}">
                  <a16:creationId xmlns:a16="http://schemas.microsoft.com/office/drawing/2014/main" id="{3DD71318-7CB0-AD83-95B0-8A5FD6F5E5AD}"/>
                </a:ext>
              </a:extLst>
            </p:cNvPr>
            <p:cNvPicPr>
              <a:picLocks noChangeAspect="1"/>
            </p:cNvPicPr>
            <p:nvPr/>
          </p:nvPicPr>
          <p:blipFill>
            <a:blip r:embed="rId3"/>
            <a:stretch>
              <a:fillRect/>
            </a:stretch>
          </p:blipFill>
          <p:spPr>
            <a:xfrm>
              <a:off x="753294" y="522926"/>
              <a:ext cx="431800" cy="431800"/>
            </a:xfrm>
            <a:prstGeom prst="rect">
              <a:avLst/>
            </a:prstGeom>
          </p:spPr>
        </p:pic>
      </p:grpSp>
      <p:sp>
        <p:nvSpPr>
          <p:cNvPr id="4" name="CasellaDiTesto 3">
            <a:extLst>
              <a:ext uri="{FF2B5EF4-FFF2-40B4-BE49-F238E27FC236}">
                <a16:creationId xmlns:a16="http://schemas.microsoft.com/office/drawing/2014/main" id="{C6F1D39D-E96A-71CA-E9DE-7F03085D0515}"/>
              </a:ext>
            </a:extLst>
          </p:cNvPr>
          <p:cNvSpPr txBox="1"/>
          <p:nvPr/>
        </p:nvSpPr>
        <p:spPr>
          <a:xfrm>
            <a:off x="146347" y="1162842"/>
            <a:ext cx="7609841" cy="369332"/>
          </a:xfrm>
          <a:prstGeom prst="rect">
            <a:avLst/>
          </a:prstGeom>
          <a:noFill/>
        </p:spPr>
        <p:txBody>
          <a:bodyPr wrap="square" rtlCol="0">
            <a:spAutoFit/>
          </a:bodyPr>
          <a:lstStyle/>
          <a:p>
            <a:r>
              <a:rPr lang="en-US" b="1">
                <a:latin typeface="CMU Concrete" panose="02000603000000000000" pitchFamily="2" charset="0"/>
                <a:ea typeface="CMU Concrete" panose="02000603000000000000" pitchFamily="2" charset="0"/>
                <a:cs typeface="CMU Concrete" panose="02000603000000000000" pitchFamily="2" charset="0"/>
              </a:rPr>
              <a:t>Show an analysis of the available data</a:t>
            </a:r>
          </a:p>
        </p:txBody>
      </p:sp>
      <p:sp>
        <p:nvSpPr>
          <p:cNvPr id="5" name="CasellaDiTesto 4">
            <a:extLst>
              <a:ext uri="{FF2B5EF4-FFF2-40B4-BE49-F238E27FC236}">
                <a16:creationId xmlns:a16="http://schemas.microsoft.com/office/drawing/2014/main" id="{0AFCA244-E3B8-5F9F-6CA7-8021BC044638}"/>
              </a:ext>
            </a:extLst>
          </p:cNvPr>
          <p:cNvSpPr txBox="1"/>
          <p:nvPr/>
        </p:nvSpPr>
        <p:spPr>
          <a:xfrm>
            <a:off x="2272937" y="-5162"/>
            <a:ext cx="7302137" cy="923330"/>
          </a:xfrm>
          <a:prstGeom prst="rect">
            <a:avLst/>
          </a:prstGeom>
          <a:noFill/>
        </p:spPr>
        <p:txBody>
          <a:bodyPr wrap="square" rtlCol="0">
            <a:spAutoFit/>
          </a:bodyPr>
          <a:lstStyle/>
          <a:p>
            <a:r>
              <a:rPr lang="it-IT"/>
              <a:t>Remember: </a:t>
            </a:r>
          </a:p>
          <a:p>
            <a:r>
              <a:rPr lang="it-IT"/>
              <a:t>- each slide max 3 points to show. The rest will be said out loud but in this case you can just put all the comments down below in the notes!</a:t>
            </a:r>
          </a:p>
        </p:txBody>
      </p:sp>
      <p:sp>
        <p:nvSpPr>
          <p:cNvPr id="3" name="CasellaDiTesto 2">
            <a:extLst>
              <a:ext uri="{FF2B5EF4-FFF2-40B4-BE49-F238E27FC236}">
                <a16:creationId xmlns:a16="http://schemas.microsoft.com/office/drawing/2014/main" id="{14A780A4-209F-CD60-9F35-470D6BA50830}"/>
              </a:ext>
            </a:extLst>
          </p:cNvPr>
          <p:cNvSpPr txBox="1"/>
          <p:nvPr/>
        </p:nvSpPr>
        <p:spPr>
          <a:xfrm>
            <a:off x="146348" y="1860210"/>
            <a:ext cx="4592342" cy="5355312"/>
          </a:xfrm>
          <a:prstGeom prst="rect">
            <a:avLst/>
          </a:prstGeom>
          <a:noFill/>
        </p:spPr>
        <p:txBody>
          <a:bodyPr wrap="square" rtlCol="0">
            <a:spAutoFit/>
          </a:bodyPr>
          <a:lstStyle/>
          <a:p>
            <a:pPr marL="285750" indent="-285750">
              <a:buFont typeface="Arial" panose="020B0604020202020204" pitchFamily="34" charset="0"/>
              <a:buChar char="•"/>
            </a:pPr>
            <a:r>
              <a:rPr lang="it-IT">
                <a:latin typeface="CMU Concrete" panose="02000603000000000000" pitchFamily="2" charset="0"/>
                <a:ea typeface="CMU Concrete" panose="02000603000000000000" pitchFamily="2" charset="0"/>
                <a:cs typeface="CMU Concrete" panose="02000603000000000000" pitchFamily="2" charset="0"/>
              </a:rPr>
              <a:t>In this picture it is possible to see different food classes for the problem at hand. The pictures present are also in different shapes, for instance:</a:t>
            </a:r>
          </a:p>
          <a:p>
            <a:pPr marL="742950" lvl="1" indent="-285750">
              <a:buFont typeface="Arial" panose="020B0604020202020204" pitchFamily="34" charset="0"/>
              <a:buChar char="•"/>
            </a:pPr>
            <a:r>
              <a:rPr lang="en-US">
                <a:latin typeface="CMU Concrete" panose="02000603000000000000" pitchFamily="2" charset="0"/>
                <a:ea typeface="CMU Concrete" panose="02000603000000000000" pitchFamily="2" charset="0"/>
                <a:cs typeface="CMU Concrete" panose="02000603000000000000" pitchFamily="2" charset="0"/>
              </a:rPr>
              <a:t>french_fries: (756, 1008, 3)</a:t>
            </a:r>
          </a:p>
          <a:p>
            <a:pPr marL="742950" lvl="1" indent="-285750">
              <a:buFont typeface="Arial" panose="020B0604020202020204" pitchFamily="34" charset="0"/>
              <a:buChar char="•"/>
            </a:pPr>
            <a:r>
              <a:rPr lang="en-US">
                <a:latin typeface="CMU Concrete" panose="02000603000000000000" pitchFamily="2" charset="0"/>
                <a:ea typeface="CMU Concrete" panose="02000603000000000000" pitchFamily="2" charset="0"/>
                <a:cs typeface="CMU Concrete" panose="02000603000000000000" pitchFamily="2" charset="0"/>
              </a:rPr>
              <a:t>caprese_salad: (1078, 808, 3)</a:t>
            </a:r>
          </a:p>
          <a:p>
            <a:pPr marL="742950" lvl="1" indent="-285750">
              <a:buFont typeface="Arial" panose="020B0604020202020204" pitchFamily="34" charset="0"/>
              <a:buChar char="•"/>
            </a:pPr>
            <a:r>
              <a:rPr lang="en-US">
                <a:latin typeface="CMU Concrete" panose="02000603000000000000" pitchFamily="2" charset="0"/>
                <a:ea typeface="CMU Concrete" panose="02000603000000000000" pitchFamily="2" charset="0"/>
                <a:cs typeface="CMU Concrete" panose="02000603000000000000" pitchFamily="2" charset="0"/>
              </a:rPr>
              <a:t>pizza: (782, 1056, 3)</a:t>
            </a:r>
          </a:p>
          <a:p>
            <a:pPr marL="742950" lvl="1" indent="-285750">
              <a:buFont typeface="Arial" panose="020B0604020202020204" pitchFamily="34" charset="0"/>
              <a:buChar char="•"/>
            </a:pPr>
            <a:r>
              <a:rPr lang="en-US">
                <a:latin typeface="CMU Concrete" panose="02000603000000000000" pitchFamily="2" charset="0"/>
                <a:ea typeface="CMU Concrete" panose="02000603000000000000" pitchFamily="2" charset="0"/>
                <a:cs typeface="CMU Concrete" panose="02000603000000000000" pitchFamily="2" charset="0"/>
              </a:rPr>
              <a:t>greek_salad: (159, 212, 3)</a:t>
            </a:r>
          </a:p>
          <a:p>
            <a:pPr marL="742950" lvl="1" indent="-285750">
              <a:buFont typeface="Arial" panose="020B0604020202020204" pitchFamily="34" charset="0"/>
              <a:buChar char="•"/>
            </a:pPr>
            <a:r>
              <a:rPr lang="en-US">
                <a:latin typeface="CMU Concrete" panose="02000603000000000000" pitchFamily="2" charset="0"/>
                <a:ea typeface="CMU Concrete" panose="02000603000000000000" pitchFamily="2" charset="0"/>
                <a:cs typeface="CMU Concrete" panose="02000603000000000000" pitchFamily="2" charset="0"/>
              </a:rPr>
              <a:t>sashimi: (389, 422, 3)</a:t>
            </a:r>
          </a:p>
          <a:p>
            <a:pPr marL="742950" lvl="1" indent="-285750">
              <a:buFont typeface="Arial" panose="020B0604020202020204" pitchFamily="34" charset="0"/>
              <a:buChar char="•"/>
            </a:pPr>
            <a:r>
              <a:rPr lang="en-US">
                <a:latin typeface="CMU Concrete" panose="02000603000000000000" pitchFamily="2" charset="0"/>
                <a:ea typeface="CMU Concrete" panose="02000603000000000000" pitchFamily="2" charset="0"/>
                <a:cs typeface="CMU Concrete" panose="02000603000000000000" pitchFamily="2" charset="0"/>
              </a:rPr>
              <a:t>hot_dog: (1650, 1081, 3)</a:t>
            </a:r>
          </a:p>
          <a:p>
            <a:pPr marL="742950" lvl="1" indent="-285750">
              <a:buFont typeface="Arial" panose="020B0604020202020204" pitchFamily="34" charset="0"/>
              <a:buChar char="•"/>
            </a:pPr>
            <a:r>
              <a:rPr lang="en-US">
                <a:latin typeface="CMU Concrete" panose="02000603000000000000" pitchFamily="2" charset="0"/>
                <a:ea typeface="CMU Concrete" panose="02000603000000000000" pitchFamily="2" charset="0"/>
                <a:cs typeface="CMU Concrete" panose="02000603000000000000" pitchFamily="2" charset="0"/>
              </a:rPr>
              <a:t>caesar_salad: (808, 1078, 3)</a:t>
            </a:r>
          </a:p>
          <a:p>
            <a:pPr marL="742950" lvl="1" indent="-285750">
              <a:buFont typeface="Arial" panose="020B0604020202020204" pitchFamily="34" charset="0"/>
              <a:buChar char="•"/>
            </a:pPr>
            <a:r>
              <a:rPr lang="en-US">
                <a:latin typeface="CMU Concrete" panose="02000603000000000000" pitchFamily="2" charset="0"/>
                <a:ea typeface="CMU Concrete" panose="02000603000000000000" pitchFamily="2" charset="0"/>
                <a:cs typeface="CMU Concrete" panose="02000603000000000000" pitchFamily="2" charset="0"/>
              </a:rPr>
              <a:t>hamburger: (549, 502, 3)</a:t>
            </a:r>
          </a:p>
          <a:p>
            <a:pPr marL="742950" lvl="1" indent="-285750">
              <a:buFont typeface="Arial" panose="020B0604020202020204" pitchFamily="34" charset="0"/>
              <a:buChar char="•"/>
            </a:pPr>
            <a:r>
              <a:rPr lang="en-US">
                <a:latin typeface="CMU Concrete" panose="02000603000000000000" pitchFamily="2" charset="0"/>
                <a:ea typeface="CMU Concrete" panose="02000603000000000000" pitchFamily="2" charset="0"/>
                <a:cs typeface="CMU Concrete" panose="02000603000000000000" pitchFamily="2" charset="0"/>
              </a:rPr>
              <a:t>sushi: (808, 1078, 3)</a:t>
            </a:r>
          </a:p>
          <a:p>
            <a:pPr marL="742950" lvl="1" indent="-285750">
              <a:buFont typeface="Arial" panose="020B0604020202020204" pitchFamily="34" charset="0"/>
              <a:buChar char="•"/>
            </a:pPr>
            <a:r>
              <a:rPr lang="en-US">
                <a:latin typeface="CMU Concrete" panose="02000603000000000000" pitchFamily="2" charset="0"/>
                <a:ea typeface="CMU Concrete" panose="02000603000000000000" pitchFamily="2" charset="0"/>
                <a:cs typeface="CMU Concrete" panose="02000603000000000000" pitchFamily="2" charset="0"/>
              </a:rPr>
              <a:t>rejection_class: (426, 800, 3)</a:t>
            </a:r>
          </a:p>
          <a:p>
            <a:pPr marL="285750" indent="-285750">
              <a:buFont typeface="Arial" panose="020B0604020202020204" pitchFamily="34" charset="0"/>
              <a:buChar char="•"/>
            </a:pPr>
            <a:r>
              <a:rPr lang="en-US">
                <a:latin typeface="CMU Concrete" panose="02000603000000000000" pitchFamily="2" charset="0"/>
                <a:ea typeface="CMU Concrete" panose="02000603000000000000" pitchFamily="2" charset="0"/>
                <a:cs typeface="CMU Concrete" panose="02000603000000000000" pitchFamily="2" charset="0"/>
              </a:rPr>
              <a:t>Before feeding them into the models, the preprocessing procedure involves a resizing of the images.</a:t>
            </a:r>
            <a:endParaRPr lang="it-IT">
              <a:latin typeface="CMU Concrete" panose="02000603000000000000" pitchFamily="2" charset="0"/>
              <a:ea typeface="CMU Concrete" panose="02000603000000000000" pitchFamily="2" charset="0"/>
              <a:cs typeface="CMU Concrete" panose="02000603000000000000" pitchFamily="2" charset="0"/>
            </a:endParaRPr>
          </a:p>
          <a:p>
            <a:endParaRPr lang="it-IT" b="1">
              <a:latin typeface="CMU Concrete" panose="02000603000000000000" pitchFamily="2" charset="0"/>
              <a:ea typeface="CMU Concrete" panose="02000603000000000000" pitchFamily="2" charset="0"/>
              <a:cs typeface="CMU Concrete" panose="02000603000000000000" pitchFamily="2" charset="0"/>
            </a:endParaRPr>
          </a:p>
          <a:p>
            <a:endParaRPr lang="it-IT" b="1">
              <a:latin typeface="CMU Concrete" panose="02000603000000000000" pitchFamily="2" charset="0"/>
              <a:ea typeface="CMU Concrete" panose="02000603000000000000" pitchFamily="2" charset="0"/>
              <a:cs typeface="CMU Concrete" panose="02000603000000000000" pitchFamily="2" charset="0"/>
            </a:endParaRPr>
          </a:p>
        </p:txBody>
      </p:sp>
      <p:pic>
        <p:nvPicPr>
          <p:cNvPr id="1026" name="Picture 2">
            <a:extLst>
              <a:ext uri="{FF2B5EF4-FFF2-40B4-BE49-F238E27FC236}">
                <a16:creationId xmlns:a16="http://schemas.microsoft.com/office/drawing/2014/main" id="{5E393B61-9DF4-9B6E-9DB8-655801EA225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83514" y="1948338"/>
            <a:ext cx="7089709" cy="40607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25983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2" name="Gruppo 1">
            <a:extLst>
              <a:ext uri="{FF2B5EF4-FFF2-40B4-BE49-F238E27FC236}">
                <a16:creationId xmlns:a16="http://schemas.microsoft.com/office/drawing/2014/main" id="{119FECD5-68D2-365F-941E-9ACDECBE760E}"/>
              </a:ext>
            </a:extLst>
          </p:cNvPr>
          <p:cNvGrpSpPr/>
          <p:nvPr/>
        </p:nvGrpSpPr>
        <p:grpSpPr>
          <a:xfrm>
            <a:off x="508000" y="314878"/>
            <a:ext cx="677094" cy="639848"/>
            <a:chOff x="508000" y="314878"/>
            <a:chExt cx="677094" cy="639848"/>
          </a:xfrm>
        </p:grpSpPr>
        <p:pic>
          <p:nvPicPr>
            <p:cNvPr id="10" name="Immagine 9">
              <a:extLst>
                <a:ext uri="{FF2B5EF4-FFF2-40B4-BE49-F238E27FC236}">
                  <a16:creationId xmlns:a16="http://schemas.microsoft.com/office/drawing/2014/main" id="{05AB820B-B92F-1E95-AD30-58F46EF42845}"/>
                </a:ext>
              </a:extLst>
            </p:cNvPr>
            <p:cNvPicPr>
              <a:picLocks noChangeAspect="1"/>
            </p:cNvPicPr>
            <p:nvPr/>
          </p:nvPicPr>
          <p:blipFill>
            <a:blip r:embed="rId3"/>
            <a:stretch>
              <a:fillRect/>
            </a:stretch>
          </p:blipFill>
          <p:spPr>
            <a:xfrm>
              <a:off x="508000" y="314878"/>
              <a:ext cx="431800" cy="431800"/>
            </a:xfrm>
            <a:prstGeom prst="rect">
              <a:avLst/>
            </a:prstGeom>
          </p:spPr>
        </p:pic>
        <p:pic>
          <p:nvPicPr>
            <p:cNvPr id="12" name="Immagine 11">
              <a:extLst>
                <a:ext uri="{FF2B5EF4-FFF2-40B4-BE49-F238E27FC236}">
                  <a16:creationId xmlns:a16="http://schemas.microsoft.com/office/drawing/2014/main" id="{2C1D1A34-3C9B-E715-DC2C-1E6DD2D15A20}"/>
                </a:ext>
              </a:extLst>
            </p:cNvPr>
            <p:cNvPicPr>
              <a:picLocks noChangeAspect="1"/>
            </p:cNvPicPr>
            <p:nvPr/>
          </p:nvPicPr>
          <p:blipFill>
            <a:blip r:embed="rId3"/>
            <a:stretch>
              <a:fillRect/>
            </a:stretch>
          </p:blipFill>
          <p:spPr>
            <a:xfrm>
              <a:off x="630647" y="406318"/>
              <a:ext cx="431800" cy="431800"/>
            </a:xfrm>
            <a:prstGeom prst="rect">
              <a:avLst/>
            </a:prstGeom>
          </p:spPr>
        </p:pic>
        <p:pic>
          <p:nvPicPr>
            <p:cNvPr id="13" name="Immagine 12">
              <a:extLst>
                <a:ext uri="{FF2B5EF4-FFF2-40B4-BE49-F238E27FC236}">
                  <a16:creationId xmlns:a16="http://schemas.microsoft.com/office/drawing/2014/main" id="{3DD71318-7CB0-AD83-95B0-8A5FD6F5E5AD}"/>
                </a:ext>
              </a:extLst>
            </p:cNvPr>
            <p:cNvPicPr>
              <a:picLocks noChangeAspect="1"/>
            </p:cNvPicPr>
            <p:nvPr/>
          </p:nvPicPr>
          <p:blipFill>
            <a:blip r:embed="rId3"/>
            <a:stretch>
              <a:fillRect/>
            </a:stretch>
          </p:blipFill>
          <p:spPr>
            <a:xfrm>
              <a:off x="753294" y="522926"/>
              <a:ext cx="431800" cy="431800"/>
            </a:xfrm>
            <a:prstGeom prst="rect">
              <a:avLst/>
            </a:prstGeom>
          </p:spPr>
        </p:pic>
      </p:grpSp>
      <p:sp>
        <p:nvSpPr>
          <p:cNvPr id="4" name="CasellaDiTesto 3">
            <a:extLst>
              <a:ext uri="{FF2B5EF4-FFF2-40B4-BE49-F238E27FC236}">
                <a16:creationId xmlns:a16="http://schemas.microsoft.com/office/drawing/2014/main" id="{C6F1D39D-E96A-71CA-E9DE-7F03085D0515}"/>
              </a:ext>
            </a:extLst>
          </p:cNvPr>
          <p:cNvSpPr txBox="1"/>
          <p:nvPr/>
        </p:nvSpPr>
        <p:spPr>
          <a:xfrm>
            <a:off x="146347" y="1162842"/>
            <a:ext cx="7609841" cy="369332"/>
          </a:xfrm>
          <a:prstGeom prst="rect">
            <a:avLst/>
          </a:prstGeom>
          <a:noFill/>
        </p:spPr>
        <p:txBody>
          <a:bodyPr wrap="square" rtlCol="0">
            <a:spAutoFit/>
          </a:bodyPr>
          <a:lstStyle/>
          <a:p>
            <a:r>
              <a:rPr lang="en-US" b="1">
                <a:latin typeface="CMU Concrete" panose="02000603000000000000" pitchFamily="2" charset="0"/>
                <a:ea typeface="CMU Concrete" panose="02000603000000000000" pitchFamily="2" charset="0"/>
                <a:cs typeface="CMU Concrete" panose="02000603000000000000" pitchFamily="2" charset="0"/>
              </a:rPr>
              <a:t>Show an analysis of the available data</a:t>
            </a:r>
          </a:p>
        </p:txBody>
      </p:sp>
      <p:sp>
        <p:nvSpPr>
          <p:cNvPr id="5" name="CasellaDiTesto 4">
            <a:extLst>
              <a:ext uri="{FF2B5EF4-FFF2-40B4-BE49-F238E27FC236}">
                <a16:creationId xmlns:a16="http://schemas.microsoft.com/office/drawing/2014/main" id="{0AFCA244-E3B8-5F9F-6CA7-8021BC044638}"/>
              </a:ext>
            </a:extLst>
          </p:cNvPr>
          <p:cNvSpPr txBox="1"/>
          <p:nvPr/>
        </p:nvSpPr>
        <p:spPr>
          <a:xfrm>
            <a:off x="2272937" y="-5162"/>
            <a:ext cx="7302137" cy="923330"/>
          </a:xfrm>
          <a:prstGeom prst="rect">
            <a:avLst/>
          </a:prstGeom>
          <a:noFill/>
        </p:spPr>
        <p:txBody>
          <a:bodyPr wrap="square" rtlCol="0">
            <a:spAutoFit/>
          </a:bodyPr>
          <a:lstStyle/>
          <a:p>
            <a:r>
              <a:rPr lang="it-IT"/>
              <a:t>Remember: </a:t>
            </a:r>
          </a:p>
          <a:p>
            <a:r>
              <a:rPr lang="it-IT"/>
              <a:t>- each slide max 3 points to show. The rest will be said out loud but in this case you can just put all the comments down below in the notes!</a:t>
            </a:r>
          </a:p>
        </p:txBody>
      </p:sp>
      <p:pic>
        <p:nvPicPr>
          <p:cNvPr id="1026" name="Picture 2">
            <a:extLst>
              <a:ext uri="{FF2B5EF4-FFF2-40B4-BE49-F238E27FC236}">
                <a16:creationId xmlns:a16="http://schemas.microsoft.com/office/drawing/2014/main" id="{585F8B9A-79AE-9C70-DEF0-BAFD2154C59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70351" y="1740290"/>
            <a:ext cx="6575301" cy="4663440"/>
          </a:xfrm>
          <a:prstGeom prst="rect">
            <a:avLst/>
          </a:prstGeom>
          <a:noFill/>
          <a:extLst>
            <a:ext uri="{909E8E84-426E-40DD-AFC4-6F175D3DCCD1}">
              <a14:hiddenFill xmlns:a14="http://schemas.microsoft.com/office/drawing/2010/main">
                <a:solidFill>
                  <a:srgbClr val="FFFFFF"/>
                </a:solidFill>
              </a14:hiddenFill>
            </a:ext>
          </a:extLst>
        </p:spPr>
      </p:pic>
      <p:sp>
        <p:nvSpPr>
          <p:cNvPr id="3" name="CasellaDiTesto 2">
            <a:extLst>
              <a:ext uri="{FF2B5EF4-FFF2-40B4-BE49-F238E27FC236}">
                <a16:creationId xmlns:a16="http://schemas.microsoft.com/office/drawing/2014/main" id="{14A780A4-209F-CD60-9F35-470D6BA50830}"/>
              </a:ext>
            </a:extLst>
          </p:cNvPr>
          <p:cNvSpPr txBox="1"/>
          <p:nvPr/>
        </p:nvSpPr>
        <p:spPr>
          <a:xfrm>
            <a:off x="146347" y="1860211"/>
            <a:ext cx="5179179" cy="2308324"/>
          </a:xfrm>
          <a:prstGeom prst="rect">
            <a:avLst/>
          </a:prstGeom>
          <a:noFill/>
        </p:spPr>
        <p:txBody>
          <a:bodyPr wrap="square" rtlCol="0">
            <a:spAutoFit/>
          </a:bodyPr>
          <a:lstStyle/>
          <a:p>
            <a:pPr marL="285750" indent="-285750">
              <a:buFont typeface="Arial" panose="020B0604020202020204" pitchFamily="34" charset="0"/>
              <a:buChar char="•"/>
            </a:pPr>
            <a:r>
              <a:rPr lang="it-IT">
                <a:latin typeface="CMU Concrete" panose="02000603000000000000" pitchFamily="2" charset="0"/>
                <a:ea typeface="CMU Concrete" panose="02000603000000000000" pitchFamily="2" charset="0"/>
                <a:cs typeface="CMU Concrete" panose="02000603000000000000" pitchFamily="2" charset="0"/>
              </a:rPr>
              <a:t>The available data is divided in 9 different categories, such as </a:t>
            </a:r>
            <a:r>
              <a:rPr lang="it-IT" i="1">
                <a:latin typeface="CMU Concrete" panose="02000603000000000000" pitchFamily="2" charset="0"/>
                <a:ea typeface="CMU Concrete" panose="02000603000000000000" pitchFamily="2" charset="0"/>
                <a:cs typeface="CMU Concrete" panose="02000603000000000000" pitchFamily="2" charset="0"/>
              </a:rPr>
              <a:t>pizza</a:t>
            </a:r>
            <a:r>
              <a:rPr lang="it-IT">
                <a:latin typeface="CMU Concrete" panose="02000603000000000000" pitchFamily="2" charset="0"/>
                <a:ea typeface="CMU Concrete" panose="02000603000000000000" pitchFamily="2" charset="0"/>
                <a:cs typeface="CMU Concrete" panose="02000603000000000000" pitchFamily="2" charset="0"/>
              </a:rPr>
              <a:t>, </a:t>
            </a:r>
            <a:r>
              <a:rPr lang="it-IT" i="1">
                <a:latin typeface="CMU Concrete" panose="02000603000000000000" pitchFamily="2" charset="0"/>
                <a:ea typeface="CMU Concrete" panose="02000603000000000000" pitchFamily="2" charset="0"/>
                <a:cs typeface="CMU Concrete" panose="02000603000000000000" pitchFamily="2" charset="0"/>
              </a:rPr>
              <a:t>hamburger</a:t>
            </a:r>
            <a:r>
              <a:rPr lang="it-IT">
                <a:latin typeface="CMU Concrete" panose="02000603000000000000" pitchFamily="2" charset="0"/>
                <a:ea typeface="CMU Concrete" panose="02000603000000000000" pitchFamily="2" charset="0"/>
                <a:cs typeface="CMU Concrete" panose="02000603000000000000" pitchFamily="2" charset="0"/>
              </a:rPr>
              <a:t>, </a:t>
            </a:r>
            <a:r>
              <a:rPr lang="it-IT" i="1">
                <a:latin typeface="CMU Concrete" panose="02000603000000000000" pitchFamily="2" charset="0"/>
                <a:ea typeface="CMU Concrete" panose="02000603000000000000" pitchFamily="2" charset="0"/>
                <a:cs typeface="CMU Concrete" panose="02000603000000000000" pitchFamily="2" charset="0"/>
              </a:rPr>
              <a:t>sushi</a:t>
            </a:r>
            <a:r>
              <a:rPr lang="it-IT">
                <a:latin typeface="CMU Concrete" panose="02000603000000000000" pitchFamily="2" charset="0"/>
                <a:ea typeface="CMU Concrete" panose="02000603000000000000" pitchFamily="2" charset="0"/>
                <a:cs typeface="CMU Concrete" panose="02000603000000000000" pitchFamily="2" charset="0"/>
              </a:rPr>
              <a:t>.</a:t>
            </a:r>
          </a:p>
          <a:p>
            <a:pPr marL="285750" indent="-285750">
              <a:buFont typeface="Arial" panose="020B0604020202020204" pitchFamily="34" charset="0"/>
              <a:buChar char="•"/>
            </a:pPr>
            <a:r>
              <a:rPr lang="it-IT">
                <a:latin typeface="CMU Concrete" panose="02000603000000000000" pitchFamily="2" charset="0"/>
                <a:ea typeface="CMU Concrete" panose="02000603000000000000" pitchFamily="2" charset="0"/>
                <a:cs typeface="CMU Concrete" panose="02000603000000000000" pitchFamily="2" charset="0"/>
              </a:rPr>
              <a:t>The problem itself is an </a:t>
            </a:r>
            <a:r>
              <a:rPr lang="it-IT" b="1" i="1">
                <a:latin typeface="CMU Concrete" panose="02000603000000000000" pitchFamily="2" charset="0"/>
                <a:ea typeface="CMU Concrete" panose="02000603000000000000" pitchFamily="2" charset="0"/>
                <a:cs typeface="CMU Concrete" panose="02000603000000000000" pitchFamily="2" charset="0"/>
              </a:rPr>
              <a:t>unbalanced problem</a:t>
            </a:r>
            <a:r>
              <a:rPr lang="it-IT" b="1">
                <a:latin typeface="CMU Concrete" panose="02000603000000000000" pitchFamily="2" charset="0"/>
                <a:ea typeface="CMU Concrete" panose="02000603000000000000" pitchFamily="2" charset="0"/>
                <a:cs typeface="CMU Concrete" panose="02000603000000000000" pitchFamily="2" charset="0"/>
              </a:rPr>
              <a:t>, </a:t>
            </a:r>
            <a:r>
              <a:rPr lang="it-IT">
                <a:latin typeface="CMU Concrete" panose="02000603000000000000" pitchFamily="2" charset="0"/>
                <a:ea typeface="CMU Concrete" panose="02000603000000000000" pitchFamily="2" charset="0"/>
                <a:cs typeface="CMU Concrete" panose="02000603000000000000" pitchFamily="2" charset="0"/>
              </a:rPr>
              <a:t>that is the number of examples in different classes is not equal. The model in this case can have difficulties to learn the classes with fewer data points.</a:t>
            </a:r>
            <a:endParaRPr lang="it-IT" b="1">
              <a:latin typeface="CMU Concrete" panose="02000603000000000000" pitchFamily="2" charset="0"/>
              <a:ea typeface="CMU Concrete" panose="02000603000000000000" pitchFamily="2" charset="0"/>
              <a:cs typeface="CMU Concrete" panose="02000603000000000000" pitchFamily="2" charset="0"/>
            </a:endParaRPr>
          </a:p>
          <a:p>
            <a:endParaRPr lang="it-IT" b="1">
              <a:latin typeface="CMU Concrete" panose="02000603000000000000" pitchFamily="2" charset="0"/>
              <a:ea typeface="CMU Concrete" panose="02000603000000000000" pitchFamily="2" charset="0"/>
              <a:cs typeface="CMU Concrete" panose="02000603000000000000" pitchFamily="2" charset="0"/>
            </a:endParaRPr>
          </a:p>
        </p:txBody>
      </p:sp>
    </p:spTree>
    <p:extLst>
      <p:ext uri="{BB962C8B-B14F-4D97-AF65-F5344CB8AC3E}">
        <p14:creationId xmlns:p14="http://schemas.microsoft.com/office/powerpoint/2010/main" val="3245854939"/>
      </p:ext>
    </p:extLst>
  </p:cSld>
  <p:clrMapOvr>
    <a:masterClrMapping/>
  </p:clrMapOvr>
</p:sld>
</file>

<file path=ppt/theme/theme1.xml><?xml version="1.0" encoding="utf-8"?>
<a:theme xmlns:a="http://schemas.openxmlformats.org/drawingml/2006/main" name="ArchiveVTI">
  <a:themeElements>
    <a:clrScheme name="AnalogousFromLightSeedRightStep">
      <a:dk1>
        <a:srgbClr val="000000"/>
      </a:dk1>
      <a:lt1>
        <a:srgbClr val="FFFFFF"/>
      </a:lt1>
      <a:dk2>
        <a:srgbClr val="413424"/>
      </a:dk2>
      <a:lt2>
        <a:srgbClr val="E2E5E8"/>
      </a:lt2>
      <a:accent1>
        <a:srgbClr val="D19651"/>
      </a:accent1>
      <a:accent2>
        <a:srgbClr val="A9A64F"/>
      </a:accent2>
      <a:accent3>
        <a:srgbClr val="90AB63"/>
      </a:accent3>
      <a:accent4>
        <a:srgbClr val="66B253"/>
      </a:accent4>
      <a:accent5>
        <a:srgbClr val="58B46B"/>
      </a:accent5>
      <a:accent6>
        <a:srgbClr val="53B28E"/>
      </a:accent6>
      <a:hlink>
        <a:srgbClr val="6283AA"/>
      </a:hlink>
      <a:folHlink>
        <a:srgbClr val="7F7F7F"/>
      </a:folHlink>
    </a:clrScheme>
    <a:fontScheme name="Custom 170">
      <a:majorFont>
        <a:latin typeface="Bembo"/>
        <a:ea typeface=""/>
        <a:cs typeface=""/>
      </a:majorFont>
      <a:minorFont>
        <a:latin typeface="Bemb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rchiveVTI" id="{514BDC9F-20AC-40CA-9FE7-B30987BCD2D4}" vid="{D8FA1533-D953-46ED-B2C7-B32AF1BED7A8}"/>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1036</TotalTime>
  <Words>3552</Words>
  <Application>Microsoft Office PowerPoint</Application>
  <PresentationFormat>Widescreen</PresentationFormat>
  <Paragraphs>210</Paragraphs>
  <Slides>27</Slides>
  <Notes>14</Notes>
  <HiddenSlides>1</HiddenSlides>
  <MMClips>0</MMClips>
  <ScaleCrop>false</ScaleCrop>
  <HeadingPairs>
    <vt:vector size="6" baseType="variant">
      <vt:variant>
        <vt:lpstr>Caratteri utilizzati</vt:lpstr>
      </vt:variant>
      <vt:variant>
        <vt:i4>6</vt:i4>
      </vt:variant>
      <vt:variant>
        <vt:lpstr>Tema</vt:lpstr>
      </vt:variant>
      <vt:variant>
        <vt:i4>1</vt:i4>
      </vt:variant>
      <vt:variant>
        <vt:lpstr>Titoli diapositive</vt:lpstr>
      </vt:variant>
      <vt:variant>
        <vt:i4>27</vt:i4>
      </vt:variant>
    </vt:vector>
  </HeadingPairs>
  <TitlesOfParts>
    <vt:vector size="34" baseType="lpstr">
      <vt:lpstr>Arial</vt:lpstr>
      <vt:lpstr>Bembo</vt:lpstr>
      <vt:lpstr>Calibri</vt:lpstr>
      <vt:lpstr>CMU Concrete</vt:lpstr>
      <vt:lpstr>Open Sans</vt:lpstr>
      <vt:lpstr>Söhne</vt:lpstr>
      <vt:lpstr>ArchiveVTI</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continuare prossima slide</vt:lpstr>
      <vt:lpstr>Presentazione standard di PowerPoint</vt:lpstr>
      <vt:lpstr>FINE</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a.maccario1@campus.unimib.it</dc:creator>
  <cp:lastModifiedBy>a.maccario1@campus.unimib.it</cp:lastModifiedBy>
  <cp:revision>60</cp:revision>
  <dcterms:created xsi:type="dcterms:W3CDTF">2022-11-04T20:27:10Z</dcterms:created>
  <dcterms:modified xsi:type="dcterms:W3CDTF">2023-01-10T19:34:20Z</dcterms:modified>
</cp:coreProperties>
</file>